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2"/>
  </p:notesMasterIdLst>
  <p:handoutMasterIdLst>
    <p:handoutMasterId r:id="rId13"/>
  </p:handoutMasterIdLst>
  <p:sldIdLst>
    <p:sldId id="267" r:id="rId2"/>
    <p:sldId id="322" r:id="rId3"/>
    <p:sldId id="335" r:id="rId4"/>
    <p:sldId id="341" r:id="rId5"/>
    <p:sldId id="354" r:id="rId6"/>
    <p:sldId id="355" r:id="rId7"/>
    <p:sldId id="356" r:id="rId8"/>
    <p:sldId id="357" r:id="rId9"/>
    <p:sldId id="352" r:id="rId10"/>
    <p:sldId id="321" r:id="rId1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СТРОВСКАЯ ИННА ВЯЧЕСЛАВОВНА" initials="ОИ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96433" autoAdjust="0"/>
  </p:normalViewPr>
  <p:slideViewPr>
    <p:cSldViewPr snapToGrid="0">
      <p:cViewPr>
        <p:scale>
          <a:sx n="74" d="100"/>
          <a:sy n="74" d="100"/>
        </p:scale>
        <p:origin x="-1918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1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pn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pn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921AD-ED23-4BBA-9877-7E88F6774BD7}" type="doc">
      <dgm:prSet loTypeId="urn:microsoft.com/office/officeart/2008/layout/PictureStrip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FFE7B-CBF2-4A8B-8E33-82BC68A1AB9E}">
      <dgm:prSet custT="1"/>
      <dgm:spPr/>
      <dgm:t>
        <a:bodyPr/>
        <a:lstStyle/>
        <a:p>
          <a:pPr algn="just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 Президента Республики Беларусь №181 от 16.04.2012  «Об организации деятельности студенческих отрядов на территории Республики Беларусь»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31CAC-1A26-49B7-A429-9EB30474910D}" type="parTrans" cxnId="{979C5EDE-D323-483C-807D-00A0314406C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102B0E-D0D3-4A7A-8FC4-3C81BC739800}" type="sibTrans" cxnId="{979C5EDE-D323-483C-807D-00A0314406C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0A9CA8-7165-4962-8B7D-2BC8D544FDDA}">
      <dgm:prSet custT="1"/>
      <dgm:spPr/>
      <dgm:t>
        <a:bodyPr/>
        <a:lstStyle/>
        <a:p>
          <a:pPr algn="just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порядке организации и финансирования временной трудовой занятости молодёжи, обучающейся в учреждениях образования, в свободное от учёбы время», утверждённое постановлением Совета Министров Республики Беларусь 23.06.2010 № 958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115FC-02B6-4CEE-A891-80C3A9FC7A5B}" type="parTrans" cxnId="{97791A54-765B-4BFE-9A68-20B28B1B623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237EF5-8DA0-4DF7-BE95-A916B3558A80}" type="sibTrans" cxnId="{97791A54-765B-4BFE-9A68-20B28B1B623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EEC2B7-4CE4-44FD-B63E-963EAF1C8C87}">
      <dgm:prSet custT="1"/>
      <dgm:spPr/>
      <dgm:t>
        <a:bodyPr/>
        <a:lstStyle/>
        <a:p>
          <a:pPr algn="just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Инструкция «О порядке организации деятельности студенческого отряда», утверждённая постановлением Министерства образования Республики Беларусь 07.06.2012 № 60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5D4B2B-38F1-4EBA-B2AF-661E9C868242}" type="parTrans" cxnId="{AED18963-7095-4F47-82D3-B2815B1282E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C1755A-7F43-4426-8797-B5123FBCDDC1}" type="sibTrans" cxnId="{AED18963-7095-4F47-82D3-B2815B1282E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BA7E0-2007-4B2B-8E78-6CED9C37DC6B}" type="pres">
      <dgm:prSet presAssocID="{5B4921AD-ED23-4BBA-9877-7E88F6774B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04492D-AF6F-44B9-9858-D1C68EAF2B23}" type="pres">
      <dgm:prSet presAssocID="{5D2FFE7B-CBF2-4A8B-8E33-82BC68A1AB9E}" presName="composite" presStyleCnt="0"/>
      <dgm:spPr/>
    </dgm:pt>
    <dgm:pt modelId="{E68C4826-64E6-4B1E-94B4-B3DD2B89A173}" type="pres">
      <dgm:prSet presAssocID="{5D2FFE7B-CBF2-4A8B-8E33-82BC68A1AB9E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F804F-8F54-4586-B7FD-ADC363B394A9}" type="pres">
      <dgm:prSet presAssocID="{5D2FFE7B-CBF2-4A8B-8E33-82BC68A1AB9E}" presName="rect2" presStyleLbl="fgImgPlace1" presStyleIdx="0" presStyleCnt="3" custLinFactNeighborX="-2251" custLinFactNeighborY="156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04BED6D-ADE4-4A9E-9486-20E15853C86E}" type="pres">
      <dgm:prSet presAssocID="{0F102B0E-D0D3-4A7A-8FC4-3C81BC739800}" presName="sibTrans" presStyleCnt="0"/>
      <dgm:spPr/>
    </dgm:pt>
    <dgm:pt modelId="{CF16E0F1-7197-4779-A32F-2361EEEF2668}" type="pres">
      <dgm:prSet presAssocID="{F30A9CA8-7165-4962-8B7D-2BC8D544FDDA}" presName="composite" presStyleCnt="0"/>
      <dgm:spPr/>
    </dgm:pt>
    <dgm:pt modelId="{62EA11AF-1329-434A-836B-AB7BBA6313D4}" type="pres">
      <dgm:prSet presAssocID="{F30A9CA8-7165-4962-8B7D-2BC8D544FDDA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A851E-5AD8-4975-9904-EA85331D73C7}" type="pres">
      <dgm:prSet presAssocID="{F30A9CA8-7165-4962-8B7D-2BC8D544FDDA}" presName="rect2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A31CC5C-9ADB-4EA2-A745-E0821E171DA5}" type="pres">
      <dgm:prSet presAssocID="{C4237EF5-8DA0-4DF7-BE95-A916B3558A80}" presName="sibTrans" presStyleCnt="0"/>
      <dgm:spPr/>
    </dgm:pt>
    <dgm:pt modelId="{9DF3649F-3A81-4056-99D3-BC9E7A0E6D5F}" type="pres">
      <dgm:prSet presAssocID="{08EEC2B7-4CE4-44FD-B63E-963EAF1C8C87}" presName="composite" presStyleCnt="0"/>
      <dgm:spPr/>
    </dgm:pt>
    <dgm:pt modelId="{60701BA3-4832-46B1-BDA2-6E1B18965BB1}" type="pres">
      <dgm:prSet presAssocID="{08EEC2B7-4CE4-44FD-B63E-963EAF1C8C87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6BBC3-B935-4DE2-85F6-BE9D2A1F7806}" type="pres">
      <dgm:prSet presAssocID="{08EEC2B7-4CE4-44FD-B63E-963EAF1C8C87}" presName="rect2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</dgm:ptLst>
  <dgm:cxnLst>
    <dgm:cxn modelId="{AED18963-7095-4F47-82D3-B2815B1282E6}" srcId="{5B4921AD-ED23-4BBA-9877-7E88F6774BD7}" destId="{08EEC2B7-4CE4-44FD-B63E-963EAF1C8C87}" srcOrd="2" destOrd="0" parTransId="{005D4B2B-38F1-4EBA-B2AF-661E9C868242}" sibTransId="{01C1755A-7F43-4426-8797-B5123FBCDDC1}"/>
    <dgm:cxn modelId="{979C5EDE-D323-483C-807D-00A0314406CA}" srcId="{5B4921AD-ED23-4BBA-9877-7E88F6774BD7}" destId="{5D2FFE7B-CBF2-4A8B-8E33-82BC68A1AB9E}" srcOrd="0" destOrd="0" parTransId="{12531CAC-1A26-49B7-A429-9EB30474910D}" sibTransId="{0F102B0E-D0D3-4A7A-8FC4-3C81BC739800}"/>
    <dgm:cxn modelId="{3B4ED4A6-3980-4B0A-847C-A9C1F13073AB}" type="presOf" srcId="{08EEC2B7-4CE4-44FD-B63E-963EAF1C8C87}" destId="{60701BA3-4832-46B1-BDA2-6E1B18965BB1}" srcOrd="0" destOrd="0" presId="urn:microsoft.com/office/officeart/2008/layout/PictureStrips"/>
    <dgm:cxn modelId="{ABA17674-4679-41C3-87F6-49A7A80A2CEC}" type="presOf" srcId="{5D2FFE7B-CBF2-4A8B-8E33-82BC68A1AB9E}" destId="{E68C4826-64E6-4B1E-94B4-B3DD2B89A173}" srcOrd="0" destOrd="0" presId="urn:microsoft.com/office/officeart/2008/layout/PictureStrips"/>
    <dgm:cxn modelId="{954A35CB-BFCB-4ECD-8E28-972F648AFAE4}" type="presOf" srcId="{F30A9CA8-7165-4962-8B7D-2BC8D544FDDA}" destId="{62EA11AF-1329-434A-836B-AB7BBA6313D4}" srcOrd="0" destOrd="0" presId="urn:microsoft.com/office/officeart/2008/layout/PictureStrips"/>
    <dgm:cxn modelId="{025C2D1F-0C2C-4B9A-930C-B9B80BDF1A55}" type="presOf" srcId="{5B4921AD-ED23-4BBA-9877-7E88F6774BD7}" destId="{7C6BA7E0-2007-4B2B-8E78-6CED9C37DC6B}" srcOrd="0" destOrd="0" presId="urn:microsoft.com/office/officeart/2008/layout/PictureStrips"/>
    <dgm:cxn modelId="{97791A54-765B-4BFE-9A68-20B28B1B6235}" srcId="{5B4921AD-ED23-4BBA-9877-7E88F6774BD7}" destId="{F30A9CA8-7165-4962-8B7D-2BC8D544FDDA}" srcOrd="1" destOrd="0" parTransId="{5DA115FC-02B6-4CEE-A891-80C3A9FC7A5B}" sibTransId="{C4237EF5-8DA0-4DF7-BE95-A916B3558A80}"/>
    <dgm:cxn modelId="{C6D0D394-01AB-456D-A992-FDA0187BAFBF}" type="presParOf" srcId="{7C6BA7E0-2007-4B2B-8E78-6CED9C37DC6B}" destId="{D204492D-AF6F-44B9-9858-D1C68EAF2B23}" srcOrd="0" destOrd="0" presId="urn:microsoft.com/office/officeart/2008/layout/PictureStrips"/>
    <dgm:cxn modelId="{3759840C-3DD1-4C39-9465-BCFF9037A597}" type="presParOf" srcId="{D204492D-AF6F-44B9-9858-D1C68EAF2B23}" destId="{E68C4826-64E6-4B1E-94B4-B3DD2B89A173}" srcOrd="0" destOrd="0" presId="urn:microsoft.com/office/officeart/2008/layout/PictureStrips"/>
    <dgm:cxn modelId="{32E3E202-6DF0-401D-8E1D-21A3AFF59F59}" type="presParOf" srcId="{D204492D-AF6F-44B9-9858-D1C68EAF2B23}" destId="{251F804F-8F54-4586-B7FD-ADC363B394A9}" srcOrd="1" destOrd="0" presId="urn:microsoft.com/office/officeart/2008/layout/PictureStrips"/>
    <dgm:cxn modelId="{1333846C-7CD9-4E67-A40F-B1B7641FF12D}" type="presParOf" srcId="{7C6BA7E0-2007-4B2B-8E78-6CED9C37DC6B}" destId="{904BED6D-ADE4-4A9E-9486-20E15853C86E}" srcOrd="1" destOrd="0" presId="urn:microsoft.com/office/officeart/2008/layout/PictureStrips"/>
    <dgm:cxn modelId="{0A040796-3583-42E3-8654-2E32E7D6E674}" type="presParOf" srcId="{7C6BA7E0-2007-4B2B-8E78-6CED9C37DC6B}" destId="{CF16E0F1-7197-4779-A32F-2361EEEF2668}" srcOrd="2" destOrd="0" presId="urn:microsoft.com/office/officeart/2008/layout/PictureStrips"/>
    <dgm:cxn modelId="{C136BD03-614A-4F88-A6F5-1BDFF7B65B82}" type="presParOf" srcId="{CF16E0F1-7197-4779-A32F-2361EEEF2668}" destId="{62EA11AF-1329-434A-836B-AB7BBA6313D4}" srcOrd="0" destOrd="0" presId="urn:microsoft.com/office/officeart/2008/layout/PictureStrips"/>
    <dgm:cxn modelId="{1FCF45DE-3820-4C43-A17E-BC43B6B46927}" type="presParOf" srcId="{CF16E0F1-7197-4779-A32F-2361EEEF2668}" destId="{EE9A851E-5AD8-4975-9904-EA85331D73C7}" srcOrd="1" destOrd="0" presId="urn:microsoft.com/office/officeart/2008/layout/PictureStrips"/>
    <dgm:cxn modelId="{92E5990B-04B7-4A2F-B37C-94DDEF62B79D}" type="presParOf" srcId="{7C6BA7E0-2007-4B2B-8E78-6CED9C37DC6B}" destId="{CA31CC5C-9ADB-4EA2-A745-E0821E171DA5}" srcOrd="3" destOrd="0" presId="urn:microsoft.com/office/officeart/2008/layout/PictureStrips"/>
    <dgm:cxn modelId="{2F360349-A5E5-4933-9B8C-E2D46C9A3ACC}" type="presParOf" srcId="{7C6BA7E0-2007-4B2B-8E78-6CED9C37DC6B}" destId="{9DF3649F-3A81-4056-99D3-BC9E7A0E6D5F}" srcOrd="4" destOrd="0" presId="urn:microsoft.com/office/officeart/2008/layout/PictureStrips"/>
    <dgm:cxn modelId="{E73D1F30-4B89-410A-935E-547F95D2EF8B}" type="presParOf" srcId="{9DF3649F-3A81-4056-99D3-BC9E7A0E6D5F}" destId="{60701BA3-4832-46B1-BDA2-6E1B18965BB1}" srcOrd="0" destOrd="0" presId="urn:microsoft.com/office/officeart/2008/layout/PictureStrips"/>
    <dgm:cxn modelId="{0DDF01D9-BFE6-4647-8668-0C68B53CD455}" type="presParOf" srcId="{9DF3649F-3A81-4056-99D3-BC9E7A0E6D5F}" destId="{CC06BBC3-B935-4DE2-85F6-BE9D2A1F780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9A5E2D-8294-4C85-92BC-F5E5B03C230E}" type="doc">
      <dgm:prSet loTypeId="urn:microsoft.com/office/officeart/2008/layout/PictureStrips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AB658E5-F2E4-4F7B-A968-F1CF84067F3B}">
      <dgm:prSet/>
      <dgm:spPr/>
      <dgm:t>
        <a:bodyPr/>
        <a:lstStyle/>
        <a:p>
          <a:pPr algn="ctr" rtl="0"/>
          <a:r>
            <a:rPr lang="ru-RU" b="1" dirty="0" smtClean="0"/>
            <a:t>ЭКОЛОГИЧЕСКОЕ ОТРЯДЫ</a:t>
          </a:r>
        </a:p>
        <a:p>
          <a:pPr algn="ctr" rtl="0"/>
          <a:r>
            <a:rPr lang="ru-RU" dirty="0" smtClean="0">
              <a:solidFill>
                <a:srgbClr val="000000"/>
              </a:solidFill>
              <a:latin typeface="Arial" charset="0"/>
            </a:rPr>
            <a:t>работа в области охраны окружающей среды</a:t>
          </a:r>
          <a:endParaRPr lang="ru-RU" dirty="0"/>
        </a:p>
      </dgm:t>
    </dgm:pt>
    <dgm:pt modelId="{EFC6C023-7790-495B-BAB3-9D0F8604CA8E}" type="parTrans" cxnId="{F0EA21EB-BD45-4CBB-ADB7-95F71EE5C1BD}">
      <dgm:prSet/>
      <dgm:spPr/>
      <dgm:t>
        <a:bodyPr/>
        <a:lstStyle/>
        <a:p>
          <a:endParaRPr lang="ru-RU"/>
        </a:p>
      </dgm:t>
    </dgm:pt>
    <dgm:pt modelId="{634DBB30-E505-4949-93B5-9DFF0395BAD4}" type="sibTrans" cxnId="{F0EA21EB-BD45-4CBB-ADB7-95F71EE5C1BD}">
      <dgm:prSet/>
      <dgm:spPr/>
      <dgm:t>
        <a:bodyPr/>
        <a:lstStyle/>
        <a:p>
          <a:endParaRPr lang="ru-RU"/>
        </a:p>
      </dgm:t>
    </dgm:pt>
    <dgm:pt modelId="{330FAC1D-6821-406F-A5E6-1F35DCDDBE8E}">
      <dgm:prSet/>
      <dgm:spPr/>
      <dgm:t>
        <a:bodyPr/>
        <a:lstStyle/>
        <a:p>
          <a:pPr algn="ctr" rtl="0">
            <a:lnSpc>
              <a:spcPct val="90000"/>
            </a:lnSpc>
            <a:spcAft>
              <a:spcPct val="35000"/>
            </a:spcAft>
          </a:pPr>
          <a:r>
            <a:rPr lang="ru-RU" b="1" dirty="0" smtClean="0"/>
            <a:t>СТРОИТЕЛЬНЫЕ ОТРЯДЫ</a:t>
          </a:r>
        </a:p>
        <a:p>
          <a:pPr algn="ctr" rtl="0">
            <a:lnSpc>
              <a:spcPct val="90000"/>
            </a:lnSpc>
            <a:spcAft>
              <a:spcPct val="35000"/>
            </a:spcAft>
          </a:pPr>
          <a:r>
            <a:rPr lang="ru-RU" dirty="0" smtClean="0">
              <a:solidFill>
                <a:srgbClr val="000000"/>
              </a:solidFill>
              <a:latin typeface="Arial" charset="0"/>
            </a:rPr>
            <a:t>строительные работы в организациях и на предприятиях, работы по ремонту общежитий и учебных корпусов</a:t>
          </a:r>
          <a:endParaRPr lang="ru-RU" dirty="0"/>
        </a:p>
      </dgm:t>
    </dgm:pt>
    <dgm:pt modelId="{C6E95427-5237-48AA-B9EF-B47626C4499D}" type="parTrans" cxnId="{BF4E3315-DF62-4620-A76A-D5B32DD86FD1}">
      <dgm:prSet/>
      <dgm:spPr/>
      <dgm:t>
        <a:bodyPr/>
        <a:lstStyle/>
        <a:p>
          <a:endParaRPr lang="ru-RU"/>
        </a:p>
      </dgm:t>
    </dgm:pt>
    <dgm:pt modelId="{A8615933-8AD9-4207-A6A9-1E9A83477A14}" type="sibTrans" cxnId="{BF4E3315-DF62-4620-A76A-D5B32DD86FD1}">
      <dgm:prSet/>
      <dgm:spPr/>
      <dgm:t>
        <a:bodyPr/>
        <a:lstStyle/>
        <a:p>
          <a:endParaRPr lang="ru-RU"/>
        </a:p>
      </dgm:t>
    </dgm:pt>
    <dgm:pt modelId="{A0DE3318-720C-4638-8F4A-625B4B42156D}">
      <dgm:prSet/>
      <dgm:spPr/>
      <dgm:t>
        <a:bodyPr/>
        <a:lstStyle/>
        <a:p>
          <a:pPr algn="ctr" rtl="0"/>
          <a:r>
            <a:rPr lang="ru-RU" b="1" dirty="0" smtClean="0"/>
            <a:t>СЕРВИСНЫЕ ОТРЯДЫ</a:t>
          </a:r>
        </a:p>
        <a:p>
          <a:pPr algn="ctr" rtl="0"/>
          <a:r>
            <a:rPr lang="ru-RU" dirty="0" smtClean="0">
              <a:solidFill>
                <a:srgbClr val="000000"/>
              </a:solidFill>
              <a:latin typeface="Arial" charset="0"/>
            </a:rPr>
            <a:t>работа официантами, лаборантами, грузчиками, упаковщиками и др.</a:t>
          </a:r>
          <a:endParaRPr lang="ru-RU" b="1" dirty="0"/>
        </a:p>
      </dgm:t>
    </dgm:pt>
    <dgm:pt modelId="{DF59E2FD-1C74-4943-BCC6-9BA1DE689BFD}" type="parTrans" cxnId="{609A8628-F35D-4A3B-BBBF-E5831257E796}">
      <dgm:prSet/>
      <dgm:spPr/>
      <dgm:t>
        <a:bodyPr/>
        <a:lstStyle/>
        <a:p>
          <a:endParaRPr lang="ru-RU"/>
        </a:p>
      </dgm:t>
    </dgm:pt>
    <dgm:pt modelId="{BB68DACF-208F-4AE7-9BFA-9EDE2CD5DAC1}" type="sibTrans" cxnId="{609A8628-F35D-4A3B-BBBF-E5831257E796}">
      <dgm:prSet/>
      <dgm:spPr/>
      <dgm:t>
        <a:bodyPr/>
        <a:lstStyle/>
        <a:p>
          <a:endParaRPr lang="ru-RU"/>
        </a:p>
      </dgm:t>
    </dgm:pt>
    <dgm:pt modelId="{F8CE24D7-1661-4346-A32A-C40579EBAA8C}">
      <dgm:prSet/>
      <dgm:spPr/>
      <dgm:t>
        <a:bodyPr/>
        <a:lstStyle/>
        <a:p>
          <a:pPr algn="ctr" rtl="0"/>
          <a:r>
            <a:rPr lang="ru-RU" b="1" dirty="0" smtClean="0"/>
            <a:t>ПЕДАГОГИЧЕСКИЕ ОТРЯДЫ</a:t>
          </a:r>
        </a:p>
        <a:p>
          <a:pPr algn="ctr" rtl="0"/>
          <a:r>
            <a:rPr lang="ru-RU" dirty="0" smtClean="0">
              <a:solidFill>
                <a:srgbClr val="000000"/>
              </a:solidFill>
              <a:latin typeface="Arial" charset="0"/>
            </a:rPr>
            <a:t>работа в детских оздоровительных лагерях Беларуси и России</a:t>
          </a:r>
          <a:endParaRPr lang="ru-RU" b="1" dirty="0" smtClean="0"/>
        </a:p>
      </dgm:t>
    </dgm:pt>
    <dgm:pt modelId="{1F7F4A62-FF52-4C26-8A5F-FEDD972D9D7D}" type="parTrans" cxnId="{54952655-C675-4302-80D9-02D9BDDF2EE7}">
      <dgm:prSet/>
      <dgm:spPr/>
      <dgm:t>
        <a:bodyPr/>
        <a:lstStyle/>
        <a:p>
          <a:endParaRPr lang="ru-RU"/>
        </a:p>
      </dgm:t>
    </dgm:pt>
    <dgm:pt modelId="{9E2775DC-DE66-4EEA-9102-D09DC215D800}" type="sibTrans" cxnId="{54952655-C675-4302-80D9-02D9BDDF2EE7}">
      <dgm:prSet/>
      <dgm:spPr/>
      <dgm:t>
        <a:bodyPr/>
        <a:lstStyle/>
        <a:p>
          <a:endParaRPr lang="ru-RU"/>
        </a:p>
      </dgm:t>
    </dgm:pt>
    <dgm:pt modelId="{8D9B0B5A-2BCE-4C99-A811-74F75ED1FC57}">
      <dgm:prSet/>
      <dgm:spPr/>
      <dgm:t>
        <a:bodyPr/>
        <a:lstStyle/>
        <a:p>
          <a:pPr algn="ctr"/>
          <a:r>
            <a:rPr lang="ru-RU" b="1" dirty="0" smtClean="0"/>
            <a:t>ПРОИЗВОДСТВЕННЫЕ ОТРЯДЫ</a:t>
          </a:r>
        </a:p>
        <a:p>
          <a:pPr algn="l"/>
          <a:r>
            <a:rPr lang="ru-RU" dirty="0" smtClean="0">
              <a:solidFill>
                <a:srgbClr val="000000"/>
              </a:solidFill>
              <a:latin typeface="Arial" charset="0"/>
            </a:rPr>
            <a:t>работа в производственной сфере</a:t>
          </a:r>
          <a:endParaRPr lang="ru-RU" dirty="0"/>
        </a:p>
      </dgm:t>
    </dgm:pt>
    <dgm:pt modelId="{A27DBCDC-1278-4BC3-8111-73FE5C77B45B}" type="parTrans" cxnId="{0831CCFB-C72D-489B-9A52-77249D8680A3}">
      <dgm:prSet/>
      <dgm:spPr/>
      <dgm:t>
        <a:bodyPr/>
        <a:lstStyle/>
        <a:p>
          <a:endParaRPr lang="ru-RU"/>
        </a:p>
      </dgm:t>
    </dgm:pt>
    <dgm:pt modelId="{E44B1137-84D1-4E13-9EE2-6A8BB61150F4}" type="sibTrans" cxnId="{0831CCFB-C72D-489B-9A52-77249D8680A3}">
      <dgm:prSet/>
      <dgm:spPr/>
      <dgm:t>
        <a:bodyPr/>
        <a:lstStyle/>
        <a:p>
          <a:endParaRPr lang="ru-RU"/>
        </a:p>
      </dgm:t>
    </dgm:pt>
    <dgm:pt modelId="{E956A907-ADAC-4033-9B12-7A0C137D1BDC}">
      <dgm:prSet/>
      <dgm:spPr/>
      <dgm:t>
        <a:bodyPr/>
        <a:lstStyle/>
        <a:p>
          <a:pPr algn="ctr"/>
          <a:r>
            <a:rPr lang="ru-RU" b="1" dirty="0" smtClean="0"/>
            <a:t>СЕЛЬСКОХОЗЯЙСТВЕННЫЕ ОТРЯДЫ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</a:p>
        <a:p>
          <a:pPr algn="ctr"/>
          <a:r>
            <a:rPr lang="ru-RU" dirty="0" smtClean="0">
              <a:latin typeface="Arial" pitchFamily="34" charset="0"/>
              <a:cs typeface="Arial" pitchFamily="34" charset="0"/>
            </a:rPr>
            <a:t>работа по уборке урожая</a:t>
          </a:r>
          <a:endParaRPr lang="ru-RU" dirty="0"/>
        </a:p>
      </dgm:t>
    </dgm:pt>
    <dgm:pt modelId="{B0503E00-FE65-4151-ADC1-C3D3BA13D021}" type="parTrans" cxnId="{0FBC38D5-0C5F-4500-B281-DF7C7B091F74}">
      <dgm:prSet/>
      <dgm:spPr/>
      <dgm:t>
        <a:bodyPr/>
        <a:lstStyle/>
        <a:p>
          <a:endParaRPr lang="ru-RU"/>
        </a:p>
      </dgm:t>
    </dgm:pt>
    <dgm:pt modelId="{A6DF9416-59FD-4196-8E13-9C2098F5107D}" type="sibTrans" cxnId="{0FBC38D5-0C5F-4500-B281-DF7C7B091F74}">
      <dgm:prSet/>
      <dgm:spPr/>
      <dgm:t>
        <a:bodyPr/>
        <a:lstStyle/>
        <a:p>
          <a:endParaRPr lang="ru-RU"/>
        </a:p>
      </dgm:t>
    </dgm:pt>
    <dgm:pt modelId="{F34D2F78-ED8A-4EDE-9CBE-692467BD4C19}" type="pres">
      <dgm:prSet presAssocID="{499A5E2D-8294-4C85-92BC-F5E5B03C23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645D6D-AE7A-4030-B657-15C001349A8D}" type="pres">
      <dgm:prSet presAssocID="{330FAC1D-6821-406F-A5E6-1F35DCDDBE8E}" presName="composite" presStyleCnt="0"/>
      <dgm:spPr/>
    </dgm:pt>
    <dgm:pt modelId="{2689B561-9FC0-4F97-8973-7E17BBDF06B2}" type="pres">
      <dgm:prSet presAssocID="{330FAC1D-6821-406F-A5E6-1F35DCDDBE8E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A4E94-E27E-4055-8EFF-122C34188518}" type="pres">
      <dgm:prSet presAssocID="{330FAC1D-6821-406F-A5E6-1F35DCDDBE8E}" presName="rect2" presStyleLbl="fgImgPlace1" presStyleIdx="0" presStyleCnt="6" custLinFactNeighborX="2356" custLinFactNeighborY="20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7FB5BCE8-9879-4287-B01D-E4A0F47BFB56}" type="pres">
      <dgm:prSet presAssocID="{A8615933-8AD9-4207-A6A9-1E9A83477A14}" presName="sibTrans" presStyleCnt="0"/>
      <dgm:spPr/>
    </dgm:pt>
    <dgm:pt modelId="{FCB5D90F-1F15-45E2-9FEB-445121E9A9F4}" type="pres">
      <dgm:prSet presAssocID="{F8CE24D7-1661-4346-A32A-C40579EBAA8C}" presName="composite" presStyleCnt="0"/>
      <dgm:spPr/>
    </dgm:pt>
    <dgm:pt modelId="{8C7425EA-7315-44AB-812F-433502C1EED0}" type="pres">
      <dgm:prSet presAssocID="{F8CE24D7-1661-4346-A32A-C40579EBAA8C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23441-CD00-4CFD-80A5-3F8EE10F1D66}" type="pres">
      <dgm:prSet presAssocID="{F8CE24D7-1661-4346-A32A-C40579EBAA8C}" presName="rect2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69E96D96-A6CB-445F-894B-5C3C0B339993}" type="pres">
      <dgm:prSet presAssocID="{9E2775DC-DE66-4EEA-9102-D09DC215D800}" presName="sibTrans" presStyleCnt="0"/>
      <dgm:spPr/>
    </dgm:pt>
    <dgm:pt modelId="{54622453-9C3A-4F04-8D42-C4A1650E16F7}" type="pres">
      <dgm:prSet presAssocID="{A0DE3318-720C-4638-8F4A-625B4B42156D}" presName="composite" presStyleCnt="0"/>
      <dgm:spPr/>
    </dgm:pt>
    <dgm:pt modelId="{904B729D-2880-4539-9E5F-49265F6AFDE9}" type="pres">
      <dgm:prSet presAssocID="{A0DE3318-720C-4638-8F4A-625B4B42156D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3FFE0-1E63-41F1-84E5-D4A35D49FE3C}" type="pres">
      <dgm:prSet presAssocID="{A0DE3318-720C-4638-8F4A-625B4B42156D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1F51D0A0-0F8C-40BD-BE11-07FB0896F098}" type="pres">
      <dgm:prSet presAssocID="{BB68DACF-208F-4AE7-9BFA-9EDE2CD5DAC1}" presName="sibTrans" presStyleCnt="0"/>
      <dgm:spPr/>
    </dgm:pt>
    <dgm:pt modelId="{28F0E6AE-1C21-409E-B954-2B8E060E90A8}" type="pres">
      <dgm:prSet presAssocID="{AAB658E5-F2E4-4F7B-A968-F1CF84067F3B}" presName="composite" presStyleCnt="0"/>
      <dgm:spPr/>
    </dgm:pt>
    <dgm:pt modelId="{C6E55342-41D7-4676-B23F-D69AF0C08082}" type="pres">
      <dgm:prSet presAssocID="{AAB658E5-F2E4-4F7B-A968-F1CF84067F3B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E521B-8C5E-41FE-A185-61CC19196A31}" type="pres">
      <dgm:prSet presAssocID="{AAB658E5-F2E4-4F7B-A968-F1CF84067F3B}" presName="rect2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BD593ECC-88ED-4106-ABAE-54D42CF7D89F}" type="pres">
      <dgm:prSet presAssocID="{634DBB30-E505-4949-93B5-9DFF0395BAD4}" presName="sibTrans" presStyleCnt="0"/>
      <dgm:spPr/>
    </dgm:pt>
    <dgm:pt modelId="{D096B00C-4E26-4736-819D-7091D48BED6A}" type="pres">
      <dgm:prSet presAssocID="{8D9B0B5A-2BCE-4C99-A811-74F75ED1FC57}" presName="composite" presStyleCnt="0"/>
      <dgm:spPr/>
    </dgm:pt>
    <dgm:pt modelId="{86E98019-3EA8-4FE7-93EA-6C69A1E6B283}" type="pres">
      <dgm:prSet presAssocID="{8D9B0B5A-2BCE-4C99-A811-74F75ED1FC57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3C9BA-34B7-4D53-AC3A-CF1FA2DC061D}" type="pres">
      <dgm:prSet presAssocID="{8D9B0B5A-2BCE-4C99-A811-74F75ED1FC57}" presName="rect2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A71C9136-F939-4BAF-B7EA-07A2901F0CDC}" type="pres">
      <dgm:prSet presAssocID="{E44B1137-84D1-4E13-9EE2-6A8BB61150F4}" presName="sibTrans" presStyleCnt="0"/>
      <dgm:spPr/>
    </dgm:pt>
    <dgm:pt modelId="{65A8FAC1-3351-457B-BA72-882520B16720}" type="pres">
      <dgm:prSet presAssocID="{E956A907-ADAC-4033-9B12-7A0C137D1BDC}" presName="composite" presStyleCnt="0"/>
      <dgm:spPr/>
    </dgm:pt>
    <dgm:pt modelId="{E80A4908-D698-4F8D-A4CD-A587F250138E}" type="pres">
      <dgm:prSet presAssocID="{E956A907-ADAC-4033-9B12-7A0C137D1BDC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CE4F2-AE94-4C3F-A472-5D3CAF7FD44E}" type="pres">
      <dgm:prSet presAssocID="{E956A907-ADAC-4033-9B12-7A0C137D1BDC}" presName="rect2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</dgm:ptLst>
  <dgm:cxnLst>
    <dgm:cxn modelId="{0FBC38D5-0C5F-4500-B281-DF7C7B091F74}" srcId="{499A5E2D-8294-4C85-92BC-F5E5B03C230E}" destId="{E956A907-ADAC-4033-9B12-7A0C137D1BDC}" srcOrd="5" destOrd="0" parTransId="{B0503E00-FE65-4151-ADC1-C3D3BA13D021}" sibTransId="{A6DF9416-59FD-4196-8E13-9C2098F5107D}"/>
    <dgm:cxn modelId="{F0EA21EB-BD45-4CBB-ADB7-95F71EE5C1BD}" srcId="{499A5E2D-8294-4C85-92BC-F5E5B03C230E}" destId="{AAB658E5-F2E4-4F7B-A968-F1CF84067F3B}" srcOrd="3" destOrd="0" parTransId="{EFC6C023-7790-495B-BAB3-9D0F8604CA8E}" sibTransId="{634DBB30-E505-4949-93B5-9DFF0395BAD4}"/>
    <dgm:cxn modelId="{E7400BC9-A1E4-404C-A00E-8DBDC0D6BEFD}" type="presOf" srcId="{F8CE24D7-1661-4346-A32A-C40579EBAA8C}" destId="{8C7425EA-7315-44AB-812F-433502C1EED0}" srcOrd="0" destOrd="0" presId="urn:microsoft.com/office/officeart/2008/layout/PictureStrips"/>
    <dgm:cxn modelId="{609A8628-F35D-4A3B-BBBF-E5831257E796}" srcId="{499A5E2D-8294-4C85-92BC-F5E5B03C230E}" destId="{A0DE3318-720C-4638-8F4A-625B4B42156D}" srcOrd="2" destOrd="0" parTransId="{DF59E2FD-1C74-4943-BCC6-9BA1DE689BFD}" sibTransId="{BB68DACF-208F-4AE7-9BFA-9EDE2CD5DAC1}"/>
    <dgm:cxn modelId="{BA6316F6-FBE2-4D3F-94BF-FDB696A806A3}" type="presOf" srcId="{8D9B0B5A-2BCE-4C99-A811-74F75ED1FC57}" destId="{86E98019-3EA8-4FE7-93EA-6C69A1E6B283}" srcOrd="0" destOrd="0" presId="urn:microsoft.com/office/officeart/2008/layout/PictureStrips"/>
    <dgm:cxn modelId="{0831CCFB-C72D-489B-9A52-77249D8680A3}" srcId="{499A5E2D-8294-4C85-92BC-F5E5B03C230E}" destId="{8D9B0B5A-2BCE-4C99-A811-74F75ED1FC57}" srcOrd="4" destOrd="0" parTransId="{A27DBCDC-1278-4BC3-8111-73FE5C77B45B}" sibTransId="{E44B1137-84D1-4E13-9EE2-6A8BB61150F4}"/>
    <dgm:cxn modelId="{54952655-C675-4302-80D9-02D9BDDF2EE7}" srcId="{499A5E2D-8294-4C85-92BC-F5E5B03C230E}" destId="{F8CE24D7-1661-4346-A32A-C40579EBAA8C}" srcOrd="1" destOrd="0" parTransId="{1F7F4A62-FF52-4C26-8A5F-FEDD972D9D7D}" sibTransId="{9E2775DC-DE66-4EEA-9102-D09DC215D800}"/>
    <dgm:cxn modelId="{D7A4FEAF-09C4-465F-9427-2A3538121BCA}" type="presOf" srcId="{330FAC1D-6821-406F-A5E6-1F35DCDDBE8E}" destId="{2689B561-9FC0-4F97-8973-7E17BBDF06B2}" srcOrd="0" destOrd="0" presId="urn:microsoft.com/office/officeart/2008/layout/PictureStrips"/>
    <dgm:cxn modelId="{C49BAC4B-CD26-47AE-82C5-4DA6B5655757}" type="presOf" srcId="{AAB658E5-F2E4-4F7B-A968-F1CF84067F3B}" destId="{C6E55342-41D7-4676-B23F-D69AF0C08082}" srcOrd="0" destOrd="0" presId="urn:microsoft.com/office/officeart/2008/layout/PictureStrips"/>
    <dgm:cxn modelId="{DF73BCB7-80A1-462E-9FCE-EFE403E6A2E5}" type="presOf" srcId="{499A5E2D-8294-4C85-92BC-F5E5B03C230E}" destId="{F34D2F78-ED8A-4EDE-9CBE-692467BD4C19}" srcOrd="0" destOrd="0" presId="urn:microsoft.com/office/officeart/2008/layout/PictureStrips"/>
    <dgm:cxn modelId="{A003C1B4-975C-467F-B2D9-A5D423D87A90}" type="presOf" srcId="{A0DE3318-720C-4638-8F4A-625B4B42156D}" destId="{904B729D-2880-4539-9E5F-49265F6AFDE9}" srcOrd="0" destOrd="0" presId="urn:microsoft.com/office/officeart/2008/layout/PictureStrips"/>
    <dgm:cxn modelId="{1A8515B4-5901-4058-B22E-564CC2FC9B2B}" type="presOf" srcId="{E956A907-ADAC-4033-9B12-7A0C137D1BDC}" destId="{E80A4908-D698-4F8D-A4CD-A587F250138E}" srcOrd="0" destOrd="0" presId="urn:microsoft.com/office/officeart/2008/layout/PictureStrips"/>
    <dgm:cxn modelId="{BF4E3315-DF62-4620-A76A-D5B32DD86FD1}" srcId="{499A5E2D-8294-4C85-92BC-F5E5B03C230E}" destId="{330FAC1D-6821-406F-A5E6-1F35DCDDBE8E}" srcOrd="0" destOrd="0" parTransId="{C6E95427-5237-48AA-B9EF-B47626C4499D}" sibTransId="{A8615933-8AD9-4207-A6A9-1E9A83477A14}"/>
    <dgm:cxn modelId="{6E1B1F9F-171A-4FB3-8476-D07A7D120333}" type="presParOf" srcId="{F34D2F78-ED8A-4EDE-9CBE-692467BD4C19}" destId="{F7645D6D-AE7A-4030-B657-15C001349A8D}" srcOrd="0" destOrd="0" presId="urn:microsoft.com/office/officeart/2008/layout/PictureStrips"/>
    <dgm:cxn modelId="{A13ECB0E-AB44-4BA2-B616-19139CFF68E4}" type="presParOf" srcId="{F7645D6D-AE7A-4030-B657-15C001349A8D}" destId="{2689B561-9FC0-4F97-8973-7E17BBDF06B2}" srcOrd="0" destOrd="0" presId="urn:microsoft.com/office/officeart/2008/layout/PictureStrips"/>
    <dgm:cxn modelId="{02E21527-2100-43B5-9FAB-6E46D6BF53B2}" type="presParOf" srcId="{F7645D6D-AE7A-4030-B657-15C001349A8D}" destId="{3A1A4E94-E27E-4055-8EFF-122C34188518}" srcOrd="1" destOrd="0" presId="urn:microsoft.com/office/officeart/2008/layout/PictureStrips"/>
    <dgm:cxn modelId="{B0614F9C-0EC5-4CE8-A0B8-FDC714A50036}" type="presParOf" srcId="{F34D2F78-ED8A-4EDE-9CBE-692467BD4C19}" destId="{7FB5BCE8-9879-4287-B01D-E4A0F47BFB56}" srcOrd="1" destOrd="0" presId="urn:microsoft.com/office/officeart/2008/layout/PictureStrips"/>
    <dgm:cxn modelId="{CBF97DB8-567A-4195-9BF3-9F15F6732635}" type="presParOf" srcId="{F34D2F78-ED8A-4EDE-9CBE-692467BD4C19}" destId="{FCB5D90F-1F15-45E2-9FEB-445121E9A9F4}" srcOrd="2" destOrd="0" presId="urn:microsoft.com/office/officeart/2008/layout/PictureStrips"/>
    <dgm:cxn modelId="{873D0B8E-6F77-4DF9-988F-439B54C8AE0D}" type="presParOf" srcId="{FCB5D90F-1F15-45E2-9FEB-445121E9A9F4}" destId="{8C7425EA-7315-44AB-812F-433502C1EED0}" srcOrd="0" destOrd="0" presId="urn:microsoft.com/office/officeart/2008/layout/PictureStrips"/>
    <dgm:cxn modelId="{FE8ACA24-1460-479C-A7E9-AEBC8019C7A0}" type="presParOf" srcId="{FCB5D90F-1F15-45E2-9FEB-445121E9A9F4}" destId="{45A23441-CD00-4CFD-80A5-3F8EE10F1D66}" srcOrd="1" destOrd="0" presId="urn:microsoft.com/office/officeart/2008/layout/PictureStrips"/>
    <dgm:cxn modelId="{23358ADA-6B3A-40FC-8F00-E22E09081BCE}" type="presParOf" srcId="{F34D2F78-ED8A-4EDE-9CBE-692467BD4C19}" destId="{69E96D96-A6CB-445F-894B-5C3C0B339993}" srcOrd="3" destOrd="0" presId="urn:microsoft.com/office/officeart/2008/layout/PictureStrips"/>
    <dgm:cxn modelId="{D67B95A1-06F1-49CB-B7CC-AE799B590083}" type="presParOf" srcId="{F34D2F78-ED8A-4EDE-9CBE-692467BD4C19}" destId="{54622453-9C3A-4F04-8D42-C4A1650E16F7}" srcOrd="4" destOrd="0" presId="urn:microsoft.com/office/officeart/2008/layout/PictureStrips"/>
    <dgm:cxn modelId="{9639CA91-6333-4657-8402-039E1647AE5E}" type="presParOf" srcId="{54622453-9C3A-4F04-8D42-C4A1650E16F7}" destId="{904B729D-2880-4539-9E5F-49265F6AFDE9}" srcOrd="0" destOrd="0" presId="urn:microsoft.com/office/officeart/2008/layout/PictureStrips"/>
    <dgm:cxn modelId="{FAC531D8-2458-4AC2-AE07-1F6D070ADF3F}" type="presParOf" srcId="{54622453-9C3A-4F04-8D42-C4A1650E16F7}" destId="{5F83FFE0-1E63-41F1-84E5-D4A35D49FE3C}" srcOrd="1" destOrd="0" presId="urn:microsoft.com/office/officeart/2008/layout/PictureStrips"/>
    <dgm:cxn modelId="{263C3878-5956-4C1A-AC27-A49CAA268C4D}" type="presParOf" srcId="{F34D2F78-ED8A-4EDE-9CBE-692467BD4C19}" destId="{1F51D0A0-0F8C-40BD-BE11-07FB0896F098}" srcOrd="5" destOrd="0" presId="urn:microsoft.com/office/officeart/2008/layout/PictureStrips"/>
    <dgm:cxn modelId="{F92EE9B7-7B1F-494F-BC96-BB0067248C82}" type="presParOf" srcId="{F34D2F78-ED8A-4EDE-9CBE-692467BD4C19}" destId="{28F0E6AE-1C21-409E-B954-2B8E060E90A8}" srcOrd="6" destOrd="0" presId="urn:microsoft.com/office/officeart/2008/layout/PictureStrips"/>
    <dgm:cxn modelId="{719C38D0-C9E2-45A3-A3A2-73739E748E16}" type="presParOf" srcId="{28F0E6AE-1C21-409E-B954-2B8E060E90A8}" destId="{C6E55342-41D7-4676-B23F-D69AF0C08082}" srcOrd="0" destOrd="0" presId="urn:microsoft.com/office/officeart/2008/layout/PictureStrips"/>
    <dgm:cxn modelId="{09789047-CBE2-4175-B4B4-6107C6F977DC}" type="presParOf" srcId="{28F0E6AE-1C21-409E-B954-2B8E060E90A8}" destId="{030E521B-8C5E-41FE-A185-61CC19196A31}" srcOrd="1" destOrd="0" presId="urn:microsoft.com/office/officeart/2008/layout/PictureStrips"/>
    <dgm:cxn modelId="{4B2A27B5-80D6-403F-918A-AB45378D5CB9}" type="presParOf" srcId="{F34D2F78-ED8A-4EDE-9CBE-692467BD4C19}" destId="{BD593ECC-88ED-4106-ABAE-54D42CF7D89F}" srcOrd="7" destOrd="0" presId="urn:microsoft.com/office/officeart/2008/layout/PictureStrips"/>
    <dgm:cxn modelId="{84467468-8293-4CF3-A6FB-51D26AF2BF4D}" type="presParOf" srcId="{F34D2F78-ED8A-4EDE-9CBE-692467BD4C19}" destId="{D096B00C-4E26-4736-819D-7091D48BED6A}" srcOrd="8" destOrd="0" presId="urn:microsoft.com/office/officeart/2008/layout/PictureStrips"/>
    <dgm:cxn modelId="{F83A3CEB-D9BF-4FD4-96D6-E7218F6FDF4E}" type="presParOf" srcId="{D096B00C-4E26-4736-819D-7091D48BED6A}" destId="{86E98019-3EA8-4FE7-93EA-6C69A1E6B283}" srcOrd="0" destOrd="0" presId="urn:microsoft.com/office/officeart/2008/layout/PictureStrips"/>
    <dgm:cxn modelId="{7DC8A728-46AB-4B6B-BA2C-608EED547EFE}" type="presParOf" srcId="{D096B00C-4E26-4736-819D-7091D48BED6A}" destId="{CC43C9BA-34B7-4D53-AC3A-CF1FA2DC061D}" srcOrd="1" destOrd="0" presId="urn:microsoft.com/office/officeart/2008/layout/PictureStrips"/>
    <dgm:cxn modelId="{6457AA30-3774-4CA0-BBEB-BF434FC88536}" type="presParOf" srcId="{F34D2F78-ED8A-4EDE-9CBE-692467BD4C19}" destId="{A71C9136-F939-4BAF-B7EA-07A2901F0CDC}" srcOrd="9" destOrd="0" presId="urn:microsoft.com/office/officeart/2008/layout/PictureStrips"/>
    <dgm:cxn modelId="{D545875C-2F40-4E45-9DDB-E5998F70B4A4}" type="presParOf" srcId="{F34D2F78-ED8A-4EDE-9CBE-692467BD4C19}" destId="{65A8FAC1-3351-457B-BA72-882520B16720}" srcOrd="10" destOrd="0" presId="urn:microsoft.com/office/officeart/2008/layout/PictureStrips"/>
    <dgm:cxn modelId="{97D76FC1-52B8-4209-A0FD-AE974176F5AE}" type="presParOf" srcId="{65A8FAC1-3351-457B-BA72-882520B16720}" destId="{E80A4908-D698-4F8D-A4CD-A587F250138E}" srcOrd="0" destOrd="0" presId="urn:microsoft.com/office/officeart/2008/layout/PictureStrips"/>
    <dgm:cxn modelId="{D8EF1191-8BDE-4709-899E-D636F6D34DD2}" type="presParOf" srcId="{65A8FAC1-3351-457B-BA72-882520B16720}" destId="{92FCE4F2-AE94-4C3F-A472-5D3CAF7FD44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C4826-64E6-4B1E-94B4-B3DD2B89A173}">
      <dsp:nvSpPr>
        <dsp:cNvPr id="0" name=""/>
        <dsp:cNvSpPr/>
      </dsp:nvSpPr>
      <dsp:spPr>
        <a:xfrm>
          <a:off x="2415489" y="295951"/>
          <a:ext cx="4286443" cy="13395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7297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 Президента Республики Беларусь №181 от 16.04.2012  «Об организации деятельности студенческих отрядов на территории Республики Беларусь»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5489" y="295951"/>
        <a:ext cx="4286443" cy="1339513"/>
      </dsp:txXfrm>
    </dsp:sp>
    <dsp:sp modelId="{251F804F-8F54-4586-B7FD-ADC363B394A9}">
      <dsp:nvSpPr>
        <dsp:cNvPr id="0" name=""/>
        <dsp:cNvSpPr/>
      </dsp:nvSpPr>
      <dsp:spPr>
        <a:xfrm>
          <a:off x="2215780" y="124407"/>
          <a:ext cx="937659" cy="140648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EA11AF-1329-434A-836B-AB7BBA6313D4}">
      <dsp:nvSpPr>
        <dsp:cNvPr id="0" name=""/>
        <dsp:cNvSpPr/>
      </dsp:nvSpPr>
      <dsp:spPr>
        <a:xfrm>
          <a:off x="2415489" y="1982250"/>
          <a:ext cx="4286443" cy="13395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7297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порядке организации и финансирования временной трудовой занятости молодёжи, обучающейся в учреждениях образования, в свободное от учёбы время», утверждённое постановлением Совета Министров Республики Беларусь 23.06.2010 № 958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5489" y="1982250"/>
        <a:ext cx="4286443" cy="1339513"/>
      </dsp:txXfrm>
    </dsp:sp>
    <dsp:sp modelId="{EE9A851E-5AD8-4975-9904-EA85331D73C7}">
      <dsp:nvSpPr>
        <dsp:cNvPr id="0" name=""/>
        <dsp:cNvSpPr/>
      </dsp:nvSpPr>
      <dsp:spPr>
        <a:xfrm>
          <a:off x="2236887" y="1788765"/>
          <a:ext cx="937659" cy="140648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0701BA3-4832-46B1-BDA2-6E1B18965BB1}">
      <dsp:nvSpPr>
        <dsp:cNvPr id="0" name=""/>
        <dsp:cNvSpPr/>
      </dsp:nvSpPr>
      <dsp:spPr>
        <a:xfrm>
          <a:off x="2415489" y="3668549"/>
          <a:ext cx="4286443" cy="13395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7297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Инструкция «О порядке организации деятельности студенческого отряда», утверждённая постановлением Министерства образования Республики Беларусь 07.06.2012 № 60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5489" y="3668549"/>
        <a:ext cx="4286443" cy="1339513"/>
      </dsp:txXfrm>
    </dsp:sp>
    <dsp:sp modelId="{CC06BBC3-B935-4DE2-85F6-BE9D2A1F7806}">
      <dsp:nvSpPr>
        <dsp:cNvPr id="0" name=""/>
        <dsp:cNvSpPr/>
      </dsp:nvSpPr>
      <dsp:spPr>
        <a:xfrm>
          <a:off x="2236887" y="3475063"/>
          <a:ext cx="937659" cy="140648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9B561-9FC0-4F97-8973-7E17BBDF06B2}">
      <dsp:nvSpPr>
        <dsp:cNvPr id="0" name=""/>
        <dsp:cNvSpPr/>
      </dsp:nvSpPr>
      <dsp:spPr>
        <a:xfrm>
          <a:off x="536622" y="220227"/>
          <a:ext cx="3547384" cy="1108557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50863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СТРОИТЕЛЬНЫЕ ОТРЯДЫ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0000"/>
              </a:solidFill>
              <a:latin typeface="Arial" charset="0"/>
            </a:rPr>
            <a:t>строительные работы в организациях и на предприятиях, работы по ремонту общежитий и учебных корпусов</a:t>
          </a:r>
          <a:endParaRPr lang="ru-RU" sz="1300" kern="1200" dirty="0"/>
        </a:p>
      </dsp:txBody>
      <dsp:txXfrm>
        <a:off x="536622" y="220227"/>
        <a:ext cx="3547384" cy="1108557"/>
      </dsp:txXfrm>
    </dsp:sp>
    <dsp:sp modelId="{3A1A4E94-E27E-4055-8EFF-122C34188518}">
      <dsp:nvSpPr>
        <dsp:cNvPr id="0" name=""/>
        <dsp:cNvSpPr/>
      </dsp:nvSpPr>
      <dsp:spPr>
        <a:xfrm>
          <a:off x="407096" y="83522"/>
          <a:ext cx="775990" cy="11639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7425EA-7315-44AB-812F-433502C1EED0}">
      <dsp:nvSpPr>
        <dsp:cNvPr id="0" name=""/>
        <dsp:cNvSpPr/>
      </dsp:nvSpPr>
      <dsp:spPr>
        <a:xfrm>
          <a:off x="4416729" y="220227"/>
          <a:ext cx="3547384" cy="1108557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50863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ПЕДАГОГИЧЕСКИЕ ОТРЯДЫ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0000"/>
              </a:solidFill>
              <a:latin typeface="Arial" charset="0"/>
            </a:rPr>
            <a:t>работа в детских оздоровительных лагерях Беларуси и России</a:t>
          </a:r>
          <a:endParaRPr lang="ru-RU" sz="1300" b="1" kern="1200" dirty="0" smtClean="0"/>
        </a:p>
      </dsp:txBody>
      <dsp:txXfrm>
        <a:off x="4416729" y="220227"/>
        <a:ext cx="3547384" cy="1108557"/>
      </dsp:txXfrm>
    </dsp:sp>
    <dsp:sp modelId="{45A23441-CD00-4CFD-80A5-3F8EE10F1D66}">
      <dsp:nvSpPr>
        <dsp:cNvPr id="0" name=""/>
        <dsp:cNvSpPr/>
      </dsp:nvSpPr>
      <dsp:spPr>
        <a:xfrm>
          <a:off x="4268921" y="60102"/>
          <a:ext cx="775990" cy="116398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4B729D-2880-4539-9E5F-49265F6AFDE9}">
      <dsp:nvSpPr>
        <dsp:cNvPr id="0" name=""/>
        <dsp:cNvSpPr/>
      </dsp:nvSpPr>
      <dsp:spPr>
        <a:xfrm>
          <a:off x="536622" y="1615778"/>
          <a:ext cx="3547384" cy="1108557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50863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СЕРВИСНЫЕ ОТРЯДЫ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0000"/>
              </a:solidFill>
              <a:latin typeface="Arial" charset="0"/>
            </a:rPr>
            <a:t>работа официантами, лаборантами, грузчиками, упаковщиками и др.</a:t>
          </a:r>
          <a:endParaRPr lang="ru-RU" sz="1300" b="1" kern="1200" dirty="0"/>
        </a:p>
      </dsp:txBody>
      <dsp:txXfrm>
        <a:off x="536622" y="1615778"/>
        <a:ext cx="3547384" cy="1108557"/>
      </dsp:txXfrm>
    </dsp:sp>
    <dsp:sp modelId="{5F83FFE0-1E63-41F1-84E5-D4A35D49FE3C}">
      <dsp:nvSpPr>
        <dsp:cNvPr id="0" name=""/>
        <dsp:cNvSpPr/>
      </dsp:nvSpPr>
      <dsp:spPr>
        <a:xfrm>
          <a:off x="388814" y="1455653"/>
          <a:ext cx="775990" cy="11639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E55342-41D7-4676-B23F-D69AF0C08082}">
      <dsp:nvSpPr>
        <dsp:cNvPr id="0" name=""/>
        <dsp:cNvSpPr/>
      </dsp:nvSpPr>
      <dsp:spPr>
        <a:xfrm>
          <a:off x="4416729" y="1615778"/>
          <a:ext cx="3547384" cy="1108557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50863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ЭКОЛОГИЧЕСКОЕ ОТРЯДЫ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0000"/>
              </a:solidFill>
              <a:latin typeface="Arial" charset="0"/>
            </a:rPr>
            <a:t>работа в области охраны окружающей среды</a:t>
          </a:r>
          <a:endParaRPr lang="ru-RU" sz="1300" kern="1200" dirty="0"/>
        </a:p>
      </dsp:txBody>
      <dsp:txXfrm>
        <a:off x="4416729" y="1615778"/>
        <a:ext cx="3547384" cy="1108557"/>
      </dsp:txXfrm>
    </dsp:sp>
    <dsp:sp modelId="{030E521B-8C5E-41FE-A185-61CC19196A31}">
      <dsp:nvSpPr>
        <dsp:cNvPr id="0" name=""/>
        <dsp:cNvSpPr/>
      </dsp:nvSpPr>
      <dsp:spPr>
        <a:xfrm>
          <a:off x="4268921" y="1455653"/>
          <a:ext cx="775990" cy="116398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E98019-3EA8-4FE7-93EA-6C69A1E6B283}">
      <dsp:nvSpPr>
        <dsp:cNvPr id="0" name=""/>
        <dsp:cNvSpPr/>
      </dsp:nvSpPr>
      <dsp:spPr>
        <a:xfrm>
          <a:off x="536622" y="3011329"/>
          <a:ext cx="3547384" cy="1108557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50863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ПРОИЗВОДСТВЕННЫЕ ОТРЯДЫ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0000"/>
              </a:solidFill>
              <a:latin typeface="Arial" charset="0"/>
            </a:rPr>
            <a:t>работа в производственной сфере</a:t>
          </a:r>
          <a:endParaRPr lang="ru-RU" sz="1300" kern="1200" dirty="0"/>
        </a:p>
      </dsp:txBody>
      <dsp:txXfrm>
        <a:off x="536622" y="3011329"/>
        <a:ext cx="3547384" cy="1108557"/>
      </dsp:txXfrm>
    </dsp:sp>
    <dsp:sp modelId="{CC43C9BA-34B7-4D53-AC3A-CF1FA2DC061D}">
      <dsp:nvSpPr>
        <dsp:cNvPr id="0" name=""/>
        <dsp:cNvSpPr/>
      </dsp:nvSpPr>
      <dsp:spPr>
        <a:xfrm>
          <a:off x="388814" y="2851204"/>
          <a:ext cx="775990" cy="116398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0A4908-D698-4F8D-A4CD-A587F250138E}">
      <dsp:nvSpPr>
        <dsp:cNvPr id="0" name=""/>
        <dsp:cNvSpPr/>
      </dsp:nvSpPr>
      <dsp:spPr>
        <a:xfrm>
          <a:off x="4416729" y="3011329"/>
          <a:ext cx="3547384" cy="1108557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50863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СЕЛЬСКОХОЗЯЙСТВЕННЫЕ ОТРЯДЫ</a:t>
          </a:r>
          <a:r>
            <a:rPr lang="ru-RU" sz="1300" kern="1200" dirty="0" smtClean="0">
              <a:latin typeface="Arial" pitchFamily="34" charset="0"/>
              <a:cs typeface="Arial" pitchFamily="34" charset="0"/>
            </a:rPr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работа по уборке урожая</a:t>
          </a:r>
          <a:endParaRPr lang="ru-RU" sz="1300" kern="1200" dirty="0"/>
        </a:p>
      </dsp:txBody>
      <dsp:txXfrm>
        <a:off x="4416729" y="3011329"/>
        <a:ext cx="3547384" cy="1108557"/>
      </dsp:txXfrm>
    </dsp:sp>
    <dsp:sp modelId="{92FCE4F2-AE94-4C3F-A472-5D3CAF7FD44E}">
      <dsp:nvSpPr>
        <dsp:cNvPr id="0" name=""/>
        <dsp:cNvSpPr/>
      </dsp:nvSpPr>
      <dsp:spPr>
        <a:xfrm>
          <a:off x="4268921" y="2851204"/>
          <a:ext cx="775990" cy="1163985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30574" cy="4991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2"/>
            <a:ext cx="2930574" cy="4991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B0D9A-42D3-468A-8B6B-9BCB0786DEB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21"/>
            <a:ext cx="2930574" cy="4991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321"/>
            <a:ext cx="2930574" cy="4991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1A589-07B4-4E2E-9D75-33E81BAD2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288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30574" cy="4991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2"/>
            <a:ext cx="2930574" cy="4991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C59E6-39EE-4F6C-A803-B629934CAF4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85253"/>
            <a:ext cx="5409562" cy="39140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321"/>
            <a:ext cx="2930574" cy="4991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321"/>
            <a:ext cx="2930574" cy="4991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FF656-EA55-4BE5-BE5C-271E2E057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7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6BEB-971B-444F-A0E7-BB0D98838D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46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5C79C-8D9A-4250-8FCA-96A1A52D00C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5C79C-8D9A-4250-8FCA-96A1A52D00C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6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5C79C-8D9A-4250-8FCA-96A1A52D00C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88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7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6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160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1118586"/>
            <a:ext cx="8316174" cy="56331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9015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08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93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7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13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1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6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2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8027C-B39C-475D-A251-D826C1B0F2A3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69E3D-8D85-4FC8-9DD8-3D7248B8A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37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2618" y="2009280"/>
            <a:ext cx="6620272" cy="15121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Занятость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студентов в летний период и создание условий для трудоустройства 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внеучебное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время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0667" y="5091288"/>
            <a:ext cx="66182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«Материалы ЕДИ, март 2021 г.»</a:t>
            </a:r>
          </a:p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Подготовлено отделом поддержки молодёжных проектов и инициатив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УВРсМ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УО «Гродненский государственный университет имени Янки Купалы»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F56DA-76B7-49AB-A4CC-04801CF65C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597" y="5966029"/>
            <a:ext cx="6312603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51195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92624"/>
              </p:ext>
            </p:extLst>
          </p:nvPr>
        </p:nvGraphicFramePr>
        <p:xfrm>
          <a:off x="107504" y="982766"/>
          <a:ext cx="8938820" cy="5110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3763" y="4110551"/>
            <a:ext cx="2088232" cy="266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Ð°ÑÑÐ¸Ð½ÐºÐ¸ Ð¿Ð¾ Ð·Ð°Ð¿ÑÐ¾ÑÑ ÑÐµÐ»Ð¾Ð²ÐµÑÐºÐ¸ Ð³Ð¸Ñ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1892" y="1309497"/>
            <a:ext cx="1992108" cy="232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" y="2173652"/>
            <a:ext cx="1904280" cy="226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3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332"/>
            <a:ext cx="7546032" cy="51195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СТУДЕНЧЕСКИХ ОТРЯДОВ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775012"/>
              </p:ext>
            </p:extLst>
          </p:nvPr>
        </p:nvGraphicFramePr>
        <p:xfrm>
          <a:off x="35496" y="548680"/>
          <a:ext cx="9108504" cy="6278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11600"/>
                <a:gridCol w="6796904"/>
              </a:tblGrid>
              <a:tr h="13453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</a:rPr>
                        <a:t>ФОРМИРОВАНИЕ СТУДЕНЧЕСКИХ ОТРЯДОВ </a:t>
                      </a:r>
                      <a:endParaRPr lang="ru-RU" sz="12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</a:rPr>
                        <a:t>Направляющие организации: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</a:rPr>
                        <a:t>учреждения образования;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</a:rPr>
                        <a:t>общественное объединение «Белорусский республиканский союз молодежи» и его организационные структуры, наделенные правами юридического лица;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</a:rPr>
                        <a:t>другие молодежные общественные объединения при организационной, методической и финансовой поддержке заинтересованных республиканских органов государственного управления и иных государственных организаций, подчиненных Правительству Республики Беларусь, местных исполнительных и распорядительных органов.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700" b="0" dirty="0" smtClean="0">
                        <a:latin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ru-RU" sz="1300" b="0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Формирование студенческих отрядов для работ на объекте строительства, которому </a:t>
                      </a:r>
                      <a:r>
                        <a:rPr lang="ru-RU" sz="1300" b="0" i="1" u="sng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присвоен статус Всебелорусской молодежной стройки, осуществляется </a:t>
                      </a:r>
                      <a:r>
                        <a:rPr lang="ru-RU" sz="1300" b="1" i="1" u="sng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ОО «БРСМ»</a:t>
                      </a:r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300" b="0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для работ на объекте строительства, которому </a:t>
                      </a:r>
                      <a:r>
                        <a:rPr lang="ru-RU" sz="1300" b="0" i="1" u="sng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присвоен статус областной (Минской городской) молодежной стройки</a:t>
                      </a:r>
                      <a:r>
                        <a:rPr lang="ru-RU" sz="1300" b="0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- </a:t>
                      </a:r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направляющими организациями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4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</a:rPr>
                        <a:t>СОГЛАСОВАНИЕ СОСТАВА СТУДЕНЧЕСКИХ ОТРЯДОВ </a:t>
                      </a:r>
                      <a:endParaRPr lang="ru-RU" sz="1200" b="1" dirty="0" smtClean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</a:rPr>
                        <a:t>Решения о формировании студенческих отрядов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</a:rPr>
                        <a:t>согласовываются направляющими организациями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</a:rPr>
                        <a:t>с облисполкомами, Минским горисполкомом по месту нахождения направляющей организации, а в случае организации работы студенческого отряда на территории другой области (г. Минска) - с облисполкомом (Минским горисполкомом) по месту деятельности студенческого отряда</a:t>
                      </a:r>
                      <a:endParaRPr lang="ru-RU" sz="14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41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</a:rPr>
                        <a:t>ОБУЧЕНИЕ УЧАСТНИКОВ СТУДЕНЧЕСКОГО ОТРЯДА ОСНОВАМ ЗАКОНОДАТЕЛЬСТВА О ТРУДЕ, В ТОМ ЧИСЛЕ ЗАКОНОДАТЕЛЬСТВА ОБ ОХРАНЕ ТРУДА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Осуществляют направляющие организации, обеспечивают проведение инструктажей по предстоящей деятельности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412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КОНТРОЛЬ И ОБЩАЯ КООРДИНАЦИЯ РАБОТ ПО ФОРМИРОВАНИЮ СТУДЕНЧЕСКИХ ОТРЯДОВ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Министерство образования Республики Беларусь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Picture 2" descr="http://bmaster.com.ua/cont/img/polezninform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31" y="5186341"/>
            <a:ext cx="1426836" cy="174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6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992888" cy="30690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СТУДЕНЧЕСКИХ ОТРЯДОВ</a:t>
            </a:r>
          </a:p>
        </p:txBody>
      </p:sp>
      <p:graphicFrame>
        <p:nvGraphicFramePr>
          <p:cNvPr id="9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88684"/>
              </p:ext>
            </p:extLst>
          </p:nvPr>
        </p:nvGraphicFramePr>
        <p:xfrm>
          <a:off x="395536" y="756038"/>
          <a:ext cx="8352928" cy="4179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ÐÐ°ÑÑÐ¸Ð½ÐºÐ¸ Ð¿Ð¾ Ð·Ð°Ð¿ÑÐ¾ÑÑ ÑÐµÐ»Ð¾Ð²ÐµÑÐºÐ¸ Ð³Ð¸Ñ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41168"/>
            <a:ext cx="3521124" cy="17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2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173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Информация о наличии мест для трудоустройства студентов 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в детских оздоровительных лагерях в 2021 году</a:t>
            </a:r>
            <a:r>
              <a:rPr lang="ru-RU" sz="1800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0070C0"/>
                </a:solidFill>
                <a:ea typeface="Calibri"/>
                <a:cs typeface="Times New Roman"/>
              </a:rPr>
            </a:b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000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33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823930"/>
              </p:ext>
            </p:extLst>
          </p:nvPr>
        </p:nvGraphicFramePr>
        <p:xfrm>
          <a:off x="547352" y="643936"/>
          <a:ext cx="8300435" cy="6281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353"/>
                <a:gridCol w="1455313"/>
                <a:gridCol w="3055987"/>
                <a:gridCol w="1473578"/>
                <a:gridCol w="1768204"/>
              </a:tblGrid>
              <a:tr h="51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п/п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Название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Виды работ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Требуемое </a:t>
                      </a:r>
                      <a:r>
                        <a:rPr lang="ru-RU" sz="1200" dirty="0" smtClean="0">
                          <a:effectLst/>
                        </a:rPr>
                        <a:t>кол-во работников</a:t>
                      </a:r>
                      <a:endParaRPr lang="ru-RU" sz="1200" dirty="0">
                        <a:effectLst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Сроки работ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</a:tr>
              <a:tr h="12093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 «Юность»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Воспитатель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06.06-3.06.2021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</a:tr>
              <a:tr h="120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26.06-13.07.2021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</a:tr>
              <a:tr h="241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16.07- 02.08.2021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</a:tr>
              <a:tr h="120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05.08-22.08.2021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</a:tr>
              <a:tr h="12093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 «</a:t>
                      </a:r>
                      <a:r>
                        <a:rPr lang="ru-RU" sz="1400" dirty="0" err="1">
                          <a:effectLst/>
                        </a:rPr>
                        <a:t>Сузорье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Воспитатель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01.06-20.06.2021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</a:tr>
              <a:tr h="120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23.06-11.07.2021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</a:tr>
              <a:tr h="120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13.07-31.07.2021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</a:tr>
              <a:tr h="120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03.08-21.08.2021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</a:tr>
              <a:tr h="12093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 «Дружба»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Воспитатель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04.06-21.06.2021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</a:tr>
              <a:tr h="120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24.06-11.07.2021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</a:tr>
              <a:tr h="120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14.07-31.07.2021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</a:tr>
              <a:tr h="120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03.08-20.08.2021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</a:tr>
              <a:tr h="120933">
                <a:tc row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 «</a:t>
                      </a:r>
                      <a:r>
                        <a:rPr lang="ru-RU" sz="1400" dirty="0" err="1">
                          <a:effectLst/>
                        </a:rPr>
                        <a:t>Купалинка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06.06-23.06.2021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</a:tr>
              <a:tr h="241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Уборщик помещений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Грузчик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Воспитатель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27.06-14.07.2021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</a:tr>
              <a:tr h="241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Уборщик помещений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Грузчик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Воспитатель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18.07-04.08.2021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</a:tr>
              <a:tr h="241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Уборщик помещений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Грузчик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Воспитатель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08.08-25.08.2021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</a:tr>
              <a:tr h="241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Уборщик помещений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Грузчик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93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ДОЛ </a:t>
                      </a:r>
                      <a:r>
                        <a:rPr lang="ru-RU" sz="1400" dirty="0">
                          <a:effectLst/>
                        </a:rPr>
                        <a:t>«Зорька юбилейная»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Воспитатель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07.06-24.06.2021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</a:tr>
              <a:tr h="120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27.06-14.07.2021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</a:tr>
              <a:tr h="120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17.07-03.08.2021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</a:tr>
              <a:tr h="120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06.08-23.08.2021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</a:tr>
              <a:tr h="1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ДОЛ </a:t>
                      </a:r>
                      <a:r>
                        <a:rPr lang="ru-RU" sz="1400" dirty="0">
                          <a:effectLst/>
                        </a:rPr>
                        <a:t>«Наука-1»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Воспитатель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13.06-30.06.2021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33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052349"/>
              </p:ext>
            </p:extLst>
          </p:nvPr>
        </p:nvGraphicFramePr>
        <p:xfrm>
          <a:off x="270456" y="1249251"/>
          <a:ext cx="8474299" cy="4986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276"/>
                <a:gridCol w="2034862"/>
                <a:gridCol w="2562896"/>
                <a:gridCol w="1596980"/>
                <a:gridCol w="1777285"/>
              </a:tblGrid>
              <a:tr h="1009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организации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Виды работ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Кол-во человек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Сроки работы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</a:tr>
              <a:tr h="1451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1.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Административно-хозяйственное управление (университет)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Строительно-ремонтные </a:t>
                      </a:r>
                      <a:r>
                        <a:rPr lang="ru-RU" sz="1600" dirty="0" smtClean="0">
                          <a:effectLst/>
                        </a:rPr>
                        <a:t>работы в учебных корпусах и общежитиях университета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123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05.07-20.08.2021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</a:tr>
              <a:tr h="1009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ОАО «</a:t>
                      </a:r>
                      <a:r>
                        <a:rPr lang="ru-RU" sz="1600" dirty="0" err="1">
                          <a:effectLst/>
                        </a:rPr>
                        <a:t>Гроднопромстрой</a:t>
                      </a:r>
                      <a:r>
                        <a:rPr lang="ru-RU" sz="1600" dirty="0" smtClean="0">
                          <a:effectLst/>
                        </a:rPr>
                        <a:t>»</a:t>
                      </a:r>
                      <a:endParaRPr lang="ru-RU" sz="1600" dirty="0">
                        <a:effectLst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Строительные работы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Июль-август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</a:tr>
              <a:tr h="1514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КДРСУП «</a:t>
                      </a:r>
                      <a:r>
                        <a:rPr lang="ru-RU" sz="1600" dirty="0" err="1">
                          <a:effectLst/>
                        </a:rPr>
                        <a:t>Ремстройавтодор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Ремонт и благоустройство улиц города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Июнь-август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668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54546"/>
            <a:ext cx="8229600" cy="110758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Информация о наличии мест для трудоустройства студентов 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по выполнению ремонтных и строительных работ в 2021 году</a:t>
            </a:r>
            <a:r>
              <a:rPr lang="ru-RU" sz="1800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0070C0"/>
                </a:solidFill>
                <a:ea typeface="Calibri"/>
                <a:cs typeface="Times New Roman"/>
              </a:rPr>
            </a:br>
            <a:endParaRPr lang="ru-R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2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321" y="377668"/>
            <a:ext cx="8229600" cy="44657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Информация </a:t>
            </a:r>
            <a:r>
              <a:rPr lang="ru-RU" sz="2000" b="1" dirty="0">
                <a:solidFill>
                  <a:srgbClr val="0070C0"/>
                </a:solidFill>
              </a:rPr>
              <a:t>о наличии мест д</a:t>
            </a:r>
            <a:r>
              <a:rPr lang="ru-RU" sz="2000" b="1" dirty="0" smtClean="0">
                <a:solidFill>
                  <a:srgbClr val="0070C0"/>
                </a:solidFill>
              </a:rPr>
              <a:t>ля </a:t>
            </a:r>
            <a:r>
              <a:rPr lang="ru-RU" sz="2000" b="1" dirty="0">
                <a:solidFill>
                  <a:srgbClr val="0070C0"/>
                </a:solidFill>
              </a:rPr>
              <a:t>трудоустройства студентов </a:t>
            </a:r>
            <a:r>
              <a:rPr lang="ru-RU" sz="2000" b="1" dirty="0" smtClean="0">
                <a:solidFill>
                  <a:srgbClr val="0070C0"/>
                </a:solidFill>
              </a:rPr>
              <a:t> в учреждении образования «Гродненский государственный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университет имени Янки Купалы» в 2021 году</a:t>
            </a:r>
            <a:r>
              <a:rPr lang="ru-RU" sz="2000" b="1" dirty="0">
                <a:solidFill>
                  <a:srgbClr val="0070C0"/>
                </a:solidFill>
              </a:rPr>
              <a:t/>
            </a:r>
            <a:br>
              <a:rPr lang="ru-RU" sz="2000" b="1" dirty="0">
                <a:solidFill>
                  <a:srgbClr val="0070C0"/>
                </a:solidFill>
              </a:rPr>
            </a:b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798832"/>
              </p:ext>
            </p:extLst>
          </p:nvPr>
        </p:nvGraphicFramePr>
        <p:xfrm>
          <a:off x="592428" y="1352281"/>
          <a:ext cx="7933386" cy="4641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549"/>
                <a:gridCol w="1996226"/>
                <a:gridCol w="2279560"/>
                <a:gridCol w="1030310"/>
                <a:gridCol w="2047741"/>
              </a:tblGrid>
              <a:tr h="1191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78" marR="65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организации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78" marR="65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Виды работ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78" marR="65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Кол-во человек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78" marR="65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Сроки работы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78" marR="65778" marT="0" marB="0"/>
                </a:tc>
              </a:tr>
              <a:tr h="2234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78" marR="65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Приемная комиссия (университет)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78" marR="65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Обеспечение пропускного режима и техническое сопровождение работы </a:t>
                      </a:r>
                      <a:r>
                        <a:rPr lang="ru-RU" sz="1600" dirty="0" smtClean="0">
                          <a:effectLst/>
                        </a:rPr>
                        <a:t>приемной</a:t>
                      </a:r>
                      <a:r>
                        <a:rPr lang="ru-RU" sz="1600" baseline="0" dirty="0" smtClean="0">
                          <a:effectLst/>
                        </a:rPr>
                        <a:t> комиссии университета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78" marR="65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78" marR="65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 12.07 по 06.08.2021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(приблизит.)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78" marR="65778" marT="0" marB="0"/>
                </a:tc>
              </a:tr>
              <a:tr h="12154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78" marR="65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Централизованное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</a:rPr>
                        <a:t>тестирование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78" marR="65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Регистрация участников ЦТ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78" marR="65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78" marR="65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02.05. </a:t>
                      </a:r>
                      <a:r>
                        <a:rPr lang="ru-RU" sz="1600" dirty="0">
                          <a:effectLst/>
                        </a:rPr>
                        <a:t>– </a:t>
                      </a:r>
                      <a:r>
                        <a:rPr lang="ru-RU" sz="1600" dirty="0" smtClean="0">
                          <a:effectLst/>
                        </a:rPr>
                        <a:t>01.06.2021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78" marR="6577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073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716" y="231820"/>
            <a:ext cx="8229600" cy="52899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Информация </a:t>
            </a:r>
            <a:r>
              <a:rPr lang="ru-RU" sz="2000" b="1" dirty="0">
                <a:solidFill>
                  <a:srgbClr val="0070C0"/>
                </a:solidFill>
              </a:rPr>
              <a:t>о наличии мест для трудоустройства студентов  в </a:t>
            </a:r>
            <a:r>
              <a:rPr lang="ru-RU" sz="2000" b="1" dirty="0" smtClean="0">
                <a:solidFill>
                  <a:srgbClr val="0070C0"/>
                </a:solidFill>
              </a:rPr>
              <a:t>другие учреждения и </a:t>
            </a:r>
            <a:r>
              <a:rPr lang="ru-RU" sz="2000" b="1" smtClean="0">
                <a:solidFill>
                  <a:srgbClr val="0070C0"/>
                </a:solidFill>
              </a:rPr>
              <a:t>предприятия в </a:t>
            </a:r>
            <a:r>
              <a:rPr lang="ru-RU" sz="2000" b="1" dirty="0" smtClean="0">
                <a:solidFill>
                  <a:srgbClr val="0070C0"/>
                </a:solidFill>
              </a:rPr>
              <a:t>2021 году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001997"/>
              </p:ext>
            </p:extLst>
          </p:nvPr>
        </p:nvGraphicFramePr>
        <p:xfrm>
          <a:off x="334851" y="1017431"/>
          <a:ext cx="8680361" cy="5251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080"/>
                <a:gridCol w="1947996"/>
                <a:gridCol w="3193961"/>
                <a:gridCol w="1622738"/>
                <a:gridCol w="1532586"/>
              </a:tblGrid>
              <a:tr h="588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№ п/п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Наименование организации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Виды работ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Кол-во </a:t>
                      </a:r>
                      <a:r>
                        <a:rPr lang="ru-RU" sz="1400" dirty="0" smtClean="0">
                          <a:effectLst/>
                          <a:latin typeface="+mj-lt"/>
                        </a:rPr>
                        <a:t>человек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Сроки работы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</a:tr>
              <a:tr h="5727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1.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ЗАО «Атлант»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Сборка бытовой техники, укладка-упаковка продукции,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погрузо-разгрузочные работы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– юноши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 – девушки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01.06. – 31.08.2021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</a:tr>
              <a:tr h="1126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ОАО «Молочный мир»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Укладчик-упаковщик мороженого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грузчик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 – юноши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 – девушки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 –юноши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01.06. – 31.08.2021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</a:tr>
              <a:tr h="572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МокаАгро</a:t>
                      </a: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» 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филиал </a:t>
                      </a: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«ФИРМА МОКА» ООО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Уборка ягод вишни и малины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 человек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15.07. – 31.08.2021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</a:tr>
              <a:tr h="572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ГУРСП «</a:t>
                      </a:r>
                      <a:r>
                        <a:rPr lang="ru-RU" sz="16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Гроднозеленстрой</a:t>
                      </a: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Кошение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 – юноши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Апрель – сентябрь 2021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</a:tr>
              <a:tr h="572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ОАО «Гродненский консервный завод»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Переработка сельскохозяйственного сырья (зеленый горошек, огурцы, томаты)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 – юноши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 – девушки 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15.06-20.08.2021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6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356" y="4108367"/>
            <a:ext cx="7239855" cy="2125008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ИЛИ!!!!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принимаются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главном корпусе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ГрГУ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имени Янки Купалы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адресу: ул. Ожешко, 22, ауд. 229 и ауд. 308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ÐÐ°ÑÑÐ¸Ð½ÐºÐ¸ Ð¿Ð¾ Ð·Ð°Ð¿ÑÐ¾ÑÑ ÑÐµÐ»Ð¾Ð²ÐµÑÐºÐ¸ Ð´Ð»Ñ Ð¿ÑÐµÐ·ÐµÐ½ÑÐ°ÑÐ¸Ð¸ Ð³Ð¸Ñ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14" y="379237"/>
            <a:ext cx="1011847" cy="168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97" y="22929"/>
            <a:ext cx="5782614" cy="408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" y="2328100"/>
            <a:ext cx="3204810" cy="452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4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739</Words>
  <Application>Microsoft Office PowerPoint</Application>
  <PresentationFormat>Экран (4:3)</PresentationFormat>
  <Paragraphs>208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Презентация1</vt:lpstr>
      <vt:lpstr>Занятость студентов в летний период и создание условий для трудоустройства  во внеучебное время</vt:lpstr>
      <vt:lpstr>НОРМАТИВНЫЕ ДОКУМЕНТЫ</vt:lpstr>
      <vt:lpstr>ОРГАНИЗАЦИЯ СТУДЕНЧЕСКИХ ОТРЯДОВ</vt:lpstr>
      <vt:lpstr>НАПРАВЛЕНИЯ ДЕЯТЕЛЬНОСТИ СТУДЕНЧЕСКИХ ОТРЯДОВ</vt:lpstr>
      <vt:lpstr>Информация о наличии мест для трудоустройства студентов  в детских оздоровительных лагерях в 2021 году </vt:lpstr>
      <vt:lpstr>Информация о наличии мест для трудоустройства студентов  по выполнению ремонтных и строительных работ в 2021 году </vt:lpstr>
      <vt:lpstr> Информация о наличии мест для трудоустройства студентов  в учреждении образования «Гродненский государственный  университет имени Янки Купалы» в 2021 году </vt:lpstr>
      <vt:lpstr>Информация о наличии мест для трудоустройства студентов  в другие учреждения и предприятия в 2021 году</vt:lpstr>
      <vt:lpstr>  ИЛИ!!!!  Заявки принимаются  в главном корпусе ГрГУ имени Янки Купалы  по адресу: ул. Ожешко, 22, ауд. 229 и ауд. 308.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ОРГАНИЗАЦИИ  ТРЕТЬЕГО ТРУДОВОГО СЕМЕСТРА-2018</dc:title>
  <dc:creator>Оксана</dc:creator>
  <cp:lastModifiedBy>СКЕРСЬ МАРИЯ АНТОНОВНА</cp:lastModifiedBy>
  <cp:revision>87</cp:revision>
  <cp:lastPrinted>2021-03-16T10:22:33Z</cp:lastPrinted>
  <dcterms:modified xsi:type="dcterms:W3CDTF">2021-03-17T06:02:54Z</dcterms:modified>
</cp:coreProperties>
</file>