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2" r:id="rId3"/>
    <p:sldId id="286" r:id="rId4"/>
    <p:sldId id="273" r:id="rId5"/>
    <p:sldId id="280" r:id="rId6"/>
    <p:sldId id="281" r:id="rId7"/>
    <p:sldId id="282" r:id="rId8"/>
    <p:sldId id="283" r:id="rId9"/>
    <p:sldId id="284" r:id="rId10"/>
    <p:sldId id="285" r:id="rId11"/>
    <p:sldId id="287" r:id="rId12"/>
  </p:sldIdLst>
  <p:sldSz cx="9144000" cy="5143500" type="screen16x9"/>
  <p:notesSz cx="6797675" cy="9926638"/>
  <p:embeddedFontLst>
    <p:embeddedFont>
      <p:font typeface="Candara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5E3A19-DA91-492F-8AF2-60A91F2937ED}">
  <a:tblStyle styleId="{085E3A19-DA91-492F-8AF2-60A91F2937ED}" styleName="Table_0"/>
  <a:tblStyle styleId="{A776D7D6-03D7-4088-8A69-A0D2A63F33F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8893" autoAdjust="0"/>
  </p:normalViewPr>
  <p:slideViewPr>
    <p:cSldViewPr snapToGrid="0">
      <p:cViewPr>
        <p:scale>
          <a:sx n="110" d="100"/>
          <a:sy n="110" d="100"/>
        </p:scale>
        <p:origin x="-978" y="-37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3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273917421953673E-2"/>
          <c:y val="6.7541934500278317E-2"/>
          <c:w val="0.94372608257804635"/>
          <c:h val="0.739335997191957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BD-46D3-B267-2AEF0B3A511C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BD-46D3-B267-2AEF0B3A511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BD-46D3-B267-2AEF0B3A511C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BD-46D3-B267-2AEF0B3A511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BD-46D3-B267-2AEF0B3A511C}"/>
              </c:ext>
            </c:extLst>
          </c:dPt>
          <c:dLbls>
            <c:dLbl>
              <c:idx val="1"/>
              <c:layout>
                <c:manualLayout>
                  <c:x val="-5.1158106747230614E-3"/>
                  <c:y val="-7.12942641947382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BD-46D3-B267-2AEF0B3A511C}"/>
                </c:ext>
              </c:extLst>
            </c:dLbl>
            <c:dLbl>
              <c:idx val="3"/>
              <c:layout>
                <c:manualLayout>
                  <c:x val="0"/>
                  <c:y val="-0.21763512227867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BD-46D3-B267-2AEF0B3A5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Индекс А</c:v>
                </c:pt>
                <c:pt idx="1">
                  <c:v>Индекс В</c:v>
                </c:pt>
                <c:pt idx="2">
                  <c:v>Индекс С</c:v>
                </c:pt>
                <c:pt idx="3">
                  <c:v>Индекс D</c:v>
                </c:pt>
                <c:pt idx="4">
                  <c:v>Индекс Е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65</c:v>
                </c:pt>
                <c:pt idx="1">
                  <c:v>161</c:v>
                </c:pt>
                <c:pt idx="2">
                  <c:v>194</c:v>
                </c:pt>
                <c:pt idx="3">
                  <c:v>105</c:v>
                </c:pt>
                <c:pt idx="4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BD-46D3-B267-2AEF0B3A51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2.5579053373615307E-3"/>
          <c:y val="0.84626262053251167"/>
          <c:w val="0.97873903418657293"/>
          <c:h val="0.1537373794674882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F0370-DA28-431F-8098-C10F267F2D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9CF1-B958-4875-A56E-7DC1765F1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9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9215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i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7" name="Shape 3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i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7" name="Shape 3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i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7" name="Shape 3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i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z="1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7" name="Shape 3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1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7" y="1151334"/>
            <a:ext cx="4041773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773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399" cy="4250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2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5463777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272777" y="-609598"/>
            <a:ext cx="4388644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Maria\Продукция\корпоративный слайд\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585" y="3881"/>
            <a:ext cx="9095937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97" y="655320"/>
            <a:ext cx="8621151" cy="430769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554" y="1436375"/>
            <a:ext cx="8229600" cy="3394472"/>
          </a:xfrm>
        </p:spPr>
        <p:txBody>
          <a:bodyPr/>
          <a:lstStyle>
            <a:lvl1pPr marL="0" indent="0">
              <a:buNone/>
              <a:defRPr>
                <a:solidFill>
                  <a:srgbClr val="000099"/>
                </a:solidFill>
              </a:defRPr>
            </a:lvl1pPr>
            <a:lvl2pPr marL="389626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Picture 2" descr="C:\Users\Gzhimajlo_mj\Desktop\Шаблоны для презентации_нов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" y="-5509"/>
            <a:ext cx="9077619" cy="51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7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936"/>
            <a:ext cx="9139200" cy="5167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70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34541"/>
            <a:ext cx="916305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03511" y="3936703"/>
            <a:ext cx="4872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888888"/>
              </a:buClr>
              <a:buSzPct val="100000"/>
            </a:pPr>
            <a:r>
              <a:rPr lang="ru-RU" sz="2000" dirty="0" smtClean="0">
                <a:solidFill>
                  <a:srgbClr val="1F497D"/>
                </a:solidFill>
                <a:latin typeface="Candara" panose="020E0502030303020204" pitchFamily="34" charset="0"/>
                <a:cs typeface="Calibri" panose="020F0502020204030204" pitchFamily="34" charset="0"/>
                <a:sym typeface="Calibri"/>
              </a:rPr>
              <a:t>«Материалы ЕДИ, март 2021 г.»</a:t>
            </a:r>
            <a:endParaRPr lang="en-US" sz="2000" dirty="0" smtClean="0">
              <a:solidFill>
                <a:srgbClr val="1F497D"/>
              </a:solidFill>
              <a:latin typeface="Candara" panose="020E0502030303020204" pitchFamily="34" charset="0"/>
              <a:cs typeface="Calibri" panose="020F0502020204030204" pitchFamily="34" charset="0"/>
              <a:sym typeface="Calibri"/>
            </a:endParaRPr>
          </a:p>
          <a:p>
            <a:pPr lvl="0" algn="r">
              <a:buClr>
                <a:srgbClr val="888888"/>
              </a:buClr>
              <a:buSzPct val="100000"/>
            </a:pPr>
            <a:r>
              <a:rPr lang="ru-RU" sz="2000" dirty="0" smtClean="0">
                <a:solidFill>
                  <a:srgbClr val="1F497D"/>
                </a:solidFill>
                <a:latin typeface="Candara" panose="020E0502030303020204" pitchFamily="34" charset="0"/>
                <a:cs typeface="Calibri" panose="020F0502020204030204" pitchFamily="34" charset="0"/>
                <a:sym typeface="Calibri"/>
              </a:rPr>
              <a:t>Информационно-аналитический </a:t>
            </a:r>
            <a:r>
              <a:rPr lang="ru-RU" sz="2000" dirty="0">
                <a:solidFill>
                  <a:srgbClr val="1F497D"/>
                </a:solidFill>
                <a:latin typeface="Candara" panose="020E0502030303020204" pitchFamily="34" charset="0"/>
                <a:cs typeface="Calibri" panose="020F0502020204030204" pitchFamily="34" charset="0"/>
                <a:sym typeface="Calibri"/>
              </a:rPr>
              <a:t>центр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6789" y="894943"/>
            <a:ext cx="7383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/>
                <a:cs typeface="Calibri" panose="020F0502020204030204" pitchFamily="34" charset="0"/>
              </a:rPr>
              <a:t>РЕЗУЛЬТАТЫ РЕЙТИНГА РАБОТНИКОВ ИЗ ЧИСЛА ПРОФЕССОРСКО-ПРЕПОДАВАТЕЛЬСКОГО СОСТАВА </a:t>
            </a:r>
          </a:p>
          <a:p>
            <a:pPr algn="r"/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/>
                <a:cs typeface="Calibri" panose="020F0502020204030204" pitchFamily="34" charset="0"/>
              </a:rPr>
              <a:t>ПО ИТОГАМ 2020 ГОДА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7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hape 402"/>
          <p:cNvSpPr txBox="1">
            <a:spLocks/>
          </p:cNvSpPr>
          <p:nvPr/>
        </p:nvSpPr>
        <p:spPr bwMode="auto">
          <a:xfrm>
            <a:off x="1555750" y="-5518"/>
            <a:ext cx="747553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90" tIns="38883" rIns="77790" bIns="38883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3100" b="1" dirty="0">
                <a:solidFill>
                  <a:srgbClr val="002060"/>
                </a:solidFill>
                <a:latin typeface="Candara" pitchFamily="34" charset="0"/>
                <a:sym typeface="Calibri" pitchFamily="34" charset="0"/>
              </a:rPr>
              <a:t>Рейтинг кафедр</a:t>
            </a: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5180321" y="2805233"/>
            <a:ext cx="3733198" cy="7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dirty="0"/>
              <a:t>заведующий кафедрой –</a:t>
            </a:r>
          </a:p>
          <a:p>
            <a:pPr algn="ctr"/>
            <a:r>
              <a:rPr lang="ru-RU" dirty="0"/>
              <a:t>Барановская Татьяна Григорьевна, </a:t>
            </a:r>
          </a:p>
          <a:p>
            <a:pPr algn="ctr"/>
            <a:r>
              <a:rPr lang="ru-RU" dirty="0"/>
              <a:t>кандидат философских наук, доцент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297775" y="847857"/>
            <a:ext cx="8408778" cy="486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77925" tIns="38963" rIns="77925" bIns="38963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2052084" y="847938"/>
            <a:ext cx="6654469" cy="57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be-BY" sz="1550" b="1" dirty="0"/>
              <a:t>Идеологическая и воспитательная работа, общественная деятельность</a:t>
            </a:r>
            <a:endParaRPr lang="en-US" sz="155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30843" y="3020471"/>
            <a:ext cx="25767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30843" y="2160672"/>
            <a:ext cx="294358" cy="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0843" y="1724360"/>
            <a:ext cx="0" cy="236250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0844" y="4086860"/>
            <a:ext cx="26773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570" y="1820916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870" y="2892769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60" y="3930054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Maria\Продукция\01 слайд\Миссия стенд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1078" y="4862247"/>
            <a:ext cx="4792922" cy="2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959678" y="1629457"/>
            <a:ext cx="3831001" cy="115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1-е место </a:t>
            </a:r>
          </a:p>
          <a:p>
            <a:pPr algn="ctr"/>
            <a:r>
              <a:rPr lang="ru-RU" b="1" dirty="0"/>
              <a:t>Кафедра теории и организации физической подготовки военнослужащих</a:t>
            </a:r>
            <a:endParaRPr lang="ru-RU" dirty="0"/>
          </a:p>
          <a:p>
            <a:pPr algn="ctr"/>
            <a:r>
              <a:rPr lang="ru-RU" dirty="0"/>
              <a:t>военного факультета</a:t>
            </a:r>
            <a:endParaRPr lang="ru-RU" altLang="ru-RU" b="1" dirty="0">
              <a:solidFill>
                <a:srgbClr val="7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9380" y="1730942"/>
            <a:ext cx="3316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заведующий кафедрой – </a:t>
            </a:r>
          </a:p>
          <a:p>
            <a:pPr algn="ctr"/>
            <a:r>
              <a:rPr lang="ru-RU" dirty="0" err="1"/>
              <a:t>Гавроник</a:t>
            </a:r>
            <a:r>
              <a:rPr lang="ru-RU" dirty="0"/>
              <a:t> Владислав Иванович, </a:t>
            </a:r>
          </a:p>
          <a:p>
            <a:pPr algn="ctr"/>
            <a:r>
              <a:rPr lang="ru-RU" dirty="0"/>
              <a:t>кандидат педагогических наук, доцент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074211" y="2770606"/>
            <a:ext cx="3495359" cy="7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2-е место </a:t>
            </a:r>
          </a:p>
          <a:p>
            <a:pPr algn="ctr"/>
            <a:r>
              <a:rPr lang="ru-RU" b="1" dirty="0"/>
              <a:t>Кафедра музыкального искусства</a:t>
            </a:r>
            <a:endParaRPr lang="ru-RU" dirty="0"/>
          </a:p>
          <a:p>
            <a:pPr algn="ctr"/>
            <a:r>
              <a:rPr lang="ru-RU" dirty="0"/>
              <a:t>факультета искусств и дизайна</a:t>
            </a:r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088513" y="3654726"/>
            <a:ext cx="3465701" cy="7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3-е место</a:t>
            </a:r>
          </a:p>
          <a:p>
            <a:pPr algn="ctr"/>
            <a:r>
              <a:rPr lang="ru-RU" b="1" dirty="0"/>
              <a:t>Кафедра спортивных игр</a:t>
            </a:r>
          </a:p>
          <a:p>
            <a:pPr algn="ctr"/>
            <a:r>
              <a:rPr lang="ru-RU" dirty="0"/>
              <a:t>факультета физической культуры</a:t>
            </a:r>
            <a:endParaRPr lang="ru-RU" altLang="ru-RU" b="1" dirty="0">
              <a:solidFill>
                <a:srgbClr val="7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9060" y="3711965"/>
            <a:ext cx="3555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заведующий кафедрой –</a:t>
            </a:r>
          </a:p>
          <a:p>
            <a:pPr algn="ctr"/>
            <a:r>
              <a:rPr lang="ru-RU" dirty="0"/>
              <a:t>Бардин Александр </a:t>
            </a:r>
            <a:r>
              <a:rPr lang="ru-RU" dirty="0" err="1"/>
              <a:t>Ревокатович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кандидат медицинских наук, доцент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26" l="0" r="98635">
                        <a14:foregroundMark x1="17065" y1="35652" x2="17065" y2="35652"/>
                        <a14:foregroundMark x1="47099" y1="10435" x2="47099" y2="10435"/>
                        <a14:foregroundMark x1="40956" y1="46522" x2="40956" y2="46522"/>
                        <a14:foregroundMark x1="66553" y1="42609" x2="66553" y2="42609"/>
                        <a14:foregroundMark x1="76792" y1="54783" x2="76792" y2="54783"/>
                        <a14:foregroundMark x1="79181" y1="34348" x2="79181" y2="34348"/>
                        <a14:foregroundMark x1="83276" y1="29565" x2="83276" y2="2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6" y="554542"/>
            <a:ext cx="1392802" cy="10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4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hape 402"/>
          <p:cNvSpPr txBox="1">
            <a:spLocks/>
          </p:cNvSpPr>
          <p:nvPr/>
        </p:nvSpPr>
        <p:spPr bwMode="auto">
          <a:xfrm>
            <a:off x="1555750" y="-5518"/>
            <a:ext cx="747553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90" tIns="38883" rIns="77790" bIns="38883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3100" b="1" dirty="0">
                <a:solidFill>
                  <a:srgbClr val="002060"/>
                </a:solidFill>
                <a:latin typeface="Candara" pitchFamily="34" charset="0"/>
                <a:sym typeface="Calibri" pitchFamily="34" charset="0"/>
              </a:rPr>
              <a:t>Рейтинг кафедр</a:t>
            </a: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5150832" y="2712743"/>
            <a:ext cx="3733198" cy="9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dirty="0"/>
              <a:t>заведующий кафедрой –</a:t>
            </a:r>
          </a:p>
          <a:p>
            <a:pPr algn="ctr"/>
            <a:r>
              <a:rPr lang="ru-RU" dirty="0" err="1"/>
              <a:t>Рудикова</a:t>
            </a:r>
            <a:r>
              <a:rPr lang="ru-RU" dirty="0"/>
              <a:t> Лада Владимировна,</a:t>
            </a:r>
          </a:p>
          <a:p>
            <a:pPr algn="ctr"/>
            <a:r>
              <a:rPr lang="ru-RU" dirty="0"/>
              <a:t>кандидат физико-математических наук, доцент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297775" y="847857"/>
            <a:ext cx="8408778" cy="486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77925" tIns="38963" rIns="77925" bIns="38963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2052084" y="847938"/>
            <a:ext cx="6654469" cy="31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be-BY" sz="1550" b="1" dirty="0"/>
              <a:t>Интернационализация</a:t>
            </a:r>
            <a:endParaRPr lang="en-US" sz="155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18197" y="3099334"/>
            <a:ext cx="25767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30843" y="2160672"/>
            <a:ext cx="294358" cy="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0843" y="1724360"/>
            <a:ext cx="0" cy="2607059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0844" y="4331419"/>
            <a:ext cx="26773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901" y="1850954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60" y="2954425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60" y="4098999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Maria\Продукция\01 слайд\Миссия стенд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1078" y="4862247"/>
            <a:ext cx="4792922" cy="2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098577" y="1641869"/>
            <a:ext cx="3521983" cy="7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1-е место </a:t>
            </a:r>
          </a:p>
          <a:p>
            <a:pPr algn="ctr"/>
            <a:r>
              <a:rPr lang="ru-RU" b="1" dirty="0"/>
              <a:t>Кафедра экологии</a:t>
            </a:r>
            <a:endParaRPr lang="ru-RU" dirty="0"/>
          </a:p>
          <a:p>
            <a:pPr algn="ctr"/>
            <a:r>
              <a:rPr lang="ru-RU" dirty="0"/>
              <a:t>факультета биологии и экологии</a:t>
            </a:r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9380" y="1624612"/>
            <a:ext cx="3316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заведующий кафедрой –</a:t>
            </a:r>
          </a:p>
          <a:p>
            <a:pPr algn="ctr"/>
            <a:r>
              <a:rPr lang="ru-RU" dirty="0"/>
              <a:t>Юхневич Галина Геннадьевна, </a:t>
            </a:r>
          </a:p>
          <a:p>
            <a:pPr algn="ctr"/>
            <a:r>
              <a:rPr lang="ru-RU" dirty="0"/>
              <a:t>кандидат биологических наук, доцент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098577" y="2596985"/>
            <a:ext cx="3495359" cy="9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2-е место </a:t>
            </a:r>
          </a:p>
          <a:p>
            <a:pPr algn="ctr"/>
            <a:r>
              <a:rPr lang="ru-RU" b="1" dirty="0"/>
              <a:t>Кафедра современных технологий программирования</a:t>
            </a:r>
            <a:endParaRPr lang="ru-RU" dirty="0"/>
          </a:p>
          <a:p>
            <a:pPr algn="ctr"/>
            <a:r>
              <a:rPr lang="ru-RU" dirty="0"/>
              <a:t>факультета математики и информатики</a:t>
            </a:r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969343" y="3717673"/>
            <a:ext cx="3884946" cy="115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3-е место</a:t>
            </a:r>
          </a:p>
          <a:p>
            <a:pPr algn="ctr"/>
            <a:r>
              <a:rPr lang="ru-RU" b="1" dirty="0"/>
              <a:t>Кафедра туризма и культурного наследия</a:t>
            </a:r>
            <a:endParaRPr lang="ru-RU" dirty="0"/>
          </a:p>
          <a:p>
            <a:pPr algn="ctr"/>
            <a:r>
              <a:rPr lang="ru-RU" dirty="0"/>
              <a:t>факультета истории, коммуникации и туризма</a:t>
            </a:r>
            <a:endParaRPr lang="ru-RU" altLang="ru-RU" b="1" dirty="0">
              <a:solidFill>
                <a:srgbClr val="7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9570" y="3953587"/>
            <a:ext cx="3555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заведующий кафедрой –</a:t>
            </a:r>
          </a:p>
          <a:p>
            <a:pPr algn="ctr"/>
            <a:r>
              <a:rPr lang="ru-RU" dirty="0" err="1"/>
              <a:t>Лявшук</a:t>
            </a:r>
            <a:r>
              <a:rPr lang="ru-RU" dirty="0"/>
              <a:t> Владимир Евгеньевич,</a:t>
            </a:r>
          </a:p>
          <a:p>
            <a:pPr algn="ctr"/>
            <a:r>
              <a:rPr lang="ru-RU" dirty="0"/>
              <a:t>кандидат исторических наук</a:t>
            </a:r>
          </a:p>
        </p:txBody>
      </p:sp>
      <p:pic>
        <p:nvPicPr>
          <p:cNvPr id="1026" name="Picture 2" descr="Картинки по запросу &quot;интернационализация&quot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4" y="365540"/>
            <a:ext cx="964633" cy="9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3"/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1327168424"/>
              </p:ext>
            </p:extLst>
          </p:nvPr>
        </p:nvGraphicFramePr>
        <p:xfrm>
          <a:off x="4062042" y="1188333"/>
          <a:ext cx="4965000" cy="348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320" y="1421352"/>
            <a:ext cx="31102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+mn-lt"/>
                <a:cs typeface="Times New Roman" panose="02020603050405020304" pitchFamily="18" charset="0"/>
              </a:rPr>
              <a:t>В рамках проведения Рейтинга ППС в 2020 году  </a:t>
            </a:r>
          </a:p>
          <a:p>
            <a:pPr algn="ctr"/>
            <a:r>
              <a:rPr lang="ru-RU" sz="1800" dirty="0">
                <a:latin typeface="+mn-lt"/>
                <a:cs typeface="Times New Roman" panose="02020603050405020304" pitchFamily="18" charset="0"/>
              </a:rPr>
              <a:t>баллы были присвоены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914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сотрудникам, из которых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6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человек </a:t>
            </a:r>
          </a:p>
          <a:p>
            <a:pPr algn="ctr"/>
            <a:r>
              <a:rPr lang="ru-RU" sz="1800" dirty="0">
                <a:latin typeface="+mn-lt"/>
                <a:cs typeface="Times New Roman" panose="02020603050405020304" pitchFamily="18" charset="0"/>
              </a:rPr>
              <a:t>(52 чел. – менее года) приняли участие в индивидуальном рейтинге с присвоением следующих индексов (приказ от 19.02.20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1 № 130):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34490" y="607559"/>
            <a:ext cx="8992552" cy="47457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1937651" y="575660"/>
            <a:ext cx="6855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kern="0" dirty="0">
                <a:solidFill>
                  <a:srgbClr val="000000"/>
                </a:solidFill>
              </a:rPr>
              <a:t>Рейтинг ППС 2020</a:t>
            </a:r>
            <a:endParaRPr lang="en-US" sz="2800" kern="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7" y="136774"/>
            <a:ext cx="1938595" cy="114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3" y="2338506"/>
            <a:ext cx="1619776" cy="144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5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605518" y="1042963"/>
            <a:ext cx="0" cy="3579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402"/>
          <p:cNvSpPr txBox="1">
            <a:spLocks/>
          </p:cNvSpPr>
          <p:nvPr/>
        </p:nvSpPr>
        <p:spPr bwMode="auto">
          <a:xfrm>
            <a:off x="1371601" y="5206"/>
            <a:ext cx="7772400" cy="6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1" tIns="45627" rIns="91281" bIns="45627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lnSpc>
                <a:spcPct val="80000"/>
              </a:lnSpc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Candara" pitchFamily="34" charset="0"/>
                <a:sym typeface="Calibri" pitchFamily="34" charset="0"/>
              </a:rPr>
              <a:t>Основные достижения лидеров Рейтинга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670106"/>
            <a:ext cx="1552354" cy="155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28801" y="995519"/>
            <a:ext cx="71025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руководство и исполнение научных тем;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руководство и подготовка проектов международной технической помощи;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наличие публикаций в высокорейтинговых изданиях;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научное руководство работников, успешно защитивших диссертации;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разработка ЭУМК;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цитируемость работ сотрудника;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привлечение студентов к выполнению финансируемых НИОКР;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публикация студентами научных статей (без соавторства с руководителем).</a:t>
            </a:r>
          </a:p>
        </p:txBody>
      </p:sp>
    </p:spTree>
    <p:extLst>
      <p:ext uri="{BB962C8B-B14F-4D97-AF65-F5344CB8AC3E}">
        <p14:creationId xmlns:p14="http://schemas.microsoft.com/office/powerpoint/2010/main" val="166222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55557" y="1230186"/>
            <a:ext cx="53838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1-е место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АНУФРИК</a:t>
            </a:r>
            <a:r>
              <a:rPr lang="en-US" b="1" dirty="0"/>
              <a:t> </a:t>
            </a:r>
            <a:r>
              <a:rPr lang="ru-RU" b="1" dirty="0" err="1"/>
              <a:t>Славамир</a:t>
            </a:r>
            <a:r>
              <a:rPr lang="ru-RU" b="1" dirty="0"/>
              <a:t> Степанович</a:t>
            </a:r>
            <a:endParaRPr lang="en-US" b="1" dirty="0"/>
          </a:p>
          <a:p>
            <a:pPr algn="ctr"/>
            <a:r>
              <a:rPr lang="ru-RU" dirty="0"/>
              <a:t>профессор кафедры теоретической физики и теплотехники</a:t>
            </a:r>
          </a:p>
          <a:p>
            <a:pPr algn="ctr"/>
            <a:r>
              <a:rPr lang="ru-RU" dirty="0"/>
              <a:t>физико-технического факультета, </a:t>
            </a:r>
            <a:endParaRPr lang="en-US" dirty="0"/>
          </a:p>
          <a:p>
            <a:pPr algn="ctr"/>
            <a:r>
              <a:rPr lang="ru-RU" dirty="0"/>
              <a:t>доктор физико-математических наук, профессор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0730" y="2480387"/>
            <a:ext cx="5513536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2-е место</a:t>
            </a:r>
          </a:p>
          <a:p>
            <a:pPr algn="ctr"/>
            <a:r>
              <a:rPr lang="ru-RU" b="1" dirty="0"/>
              <a:t>ОВЧИННИКОВ Евгений Витальевич</a:t>
            </a:r>
            <a:endParaRPr lang="ru-RU" dirty="0"/>
          </a:p>
          <a:p>
            <a:pPr algn="ctr">
              <a:tabLst>
                <a:tab pos="176530" algn="l"/>
              </a:tabLst>
            </a:pPr>
            <a:r>
              <a:rPr lang="ru-RU" dirty="0"/>
              <a:t>доцент кафедры логистики и методов управления</a:t>
            </a:r>
          </a:p>
          <a:p>
            <a:pPr algn="ctr">
              <a:spcBef>
                <a:spcPts val="9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dirty="0"/>
              <a:t>факультета инновационных технологий машиностроения, </a:t>
            </a:r>
            <a:endParaRPr lang="en-US" dirty="0"/>
          </a:p>
          <a:p>
            <a:pPr algn="ctr"/>
            <a:r>
              <a:rPr lang="ru-RU" dirty="0"/>
              <a:t>доктор технических наук, доцент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880" y="3684487"/>
            <a:ext cx="5383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3-е место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ЗАВОДНИК Илья Борисович</a:t>
            </a:r>
            <a:endParaRPr lang="ru-RU" dirty="0"/>
          </a:p>
          <a:p>
            <a:pPr algn="ctr"/>
            <a:r>
              <a:rPr lang="ru-RU" dirty="0"/>
              <a:t>профессор кафедры биохимии </a:t>
            </a:r>
            <a:endParaRPr lang="en-US" dirty="0"/>
          </a:p>
          <a:p>
            <a:pPr algn="ctr"/>
            <a:r>
              <a:rPr lang="ru-RU" dirty="0"/>
              <a:t>факультета биологии и экологии, </a:t>
            </a:r>
            <a:endParaRPr lang="en-US" dirty="0"/>
          </a:p>
          <a:p>
            <a:pPr algn="ctr"/>
            <a:r>
              <a:rPr lang="ru-RU" dirty="0"/>
              <a:t>доктор биологических наук, профессор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509824" y="159338"/>
            <a:ext cx="7091916" cy="76262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2643119" y="351579"/>
            <a:ext cx="5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Номинация «Доктор наук»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pic>
        <p:nvPicPr>
          <p:cNvPr id="13" name="Picture 2" descr="http://grsufilosof.ucoz.ru/_nw/0/s354120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026" l="6750" r="9775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3406">
            <a:off x="560219" y="202779"/>
            <a:ext cx="1713383" cy="104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99310" y="1200662"/>
            <a:ext cx="17600" cy="314791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399310" y="1771559"/>
            <a:ext cx="286202" cy="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99310" y="3034048"/>
            <a:ext cx="28620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16910" y="4348577"/>
            <a:ext cx="29011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7"/>
          <a:stretch>
            <a:fillRect/>
          </a:stretch>
        </p:blipFill>
        <p:spPr bwMode="auto">
          <a:xfrm>
            <a:off x="1650219" y="3723061"/>
            <a:ext cx="876076" cy="10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C771D72-139F-4A03-86C5-5462BE50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r="5894" b="22154"/>
          <a:stretch>
            <a:fillRect/>
          </a:stretch>
        </p:blipFill>
        <p:spPr bwMode="auto">
          <a:xfrm>
            <a:off x="1650219" y="1285857"/>
            <a:ext cx="837964" cy="9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Овчинников Евгений Витальевич">
            <a:extLst>
              <a:ext uri="{FF2B5EF4-FFF2-40B4-BE49-F238E27FC236}">
                <a16:creationId xmlns="" xmlns:a16="http://schemas.microsoft.com/office/drawing/2014/main" id="{B80B21E4-3BDC-4C4F-A47F-49795BF1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90" y="2424625"/>
            <a:ext cx="836493" cy="11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6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09759" y="1138836"/>
            <a:ext cx="53838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1-е место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ЯНЧУРЕВИЧ</a:t>
            </a:r>
            <a:r>
              <a:rPr lang="en-US" b="1" dirty="0"/>
              <a:t> </a:t>
            </a:r>
            <a:r>
              <a:rPr lang="ru-RU" b="1" dirty="0"/>
              <a:t>Ольга Викторовна</a:t>
            </a:r>
            <a:br>
              <a:rPr lang="ru-RU" b="1" dirty="0"/>
            </a:br>
            <a:r>
              <a:rPr lang="ru-RU" dirty="0"/>
              <a:t>заведующий кафедрой зоологии и физиологии человека и животных</a:t>
            </a:r>
            <a:r>
              <a:rPr lang="en-US" dirty="0"/>
              <a:t> </a:t>
            </a:r>
            <a:r>
              <a:rPr lang="ru-RU" dirty="0"/>
              <a:t>факультета биологии и экологии,</a:t>
            </a:r>
            <a:r>
              <a:rPr lang="en-US" dirty="0"/>
              <a:t> </a:t>
            </a:r>
          </a:p>
          <a:p>
            <a:pPr algn="ctr"/>
            <a:r>
              <a:rPr lang="ru-RU" dirty="0"/>
              <a:t>кандидат биологических наук, доцент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45217" y="2362716"/>
            <a:ext cx="5513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2-е место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КРЕМЛЁВА Ольга Евгеньевна</a:t>
            </a:r>
            <a:br>
              <a:rPr lang="ru-RU" b="1" dirty="0"/>
            </a:br>
            <a:r>
              <a:rPr lang="ru-RU" dirty="0"/>
              <a:t>доцент кафедры экологии </a:t>
            </a:r>
          </a:p>
          <a:p>
            <a:pPr algn="ctr"/>
            <a:r>
              <a:rPr lang="ru-RU" dirty="0"/>
              <a:t>факультета биологии и экологии,</a:t>
            </a:r>
          </a:p>
          <a:p>
            <a:pPr algn="ctr"/>
            <a:r>
              <a:rPr lang="ru-RU" dirty="0"/>
              <a:t>кандидат сельскохозяйственных наук, доцент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043" y="3732218"/>
            <a:ext cx="5383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3-е место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ЮХНЕВИЧ</a:t>
            </a:r>
            <a:r>
              <a:rPr lang="en-US" b="1" dirty="0"/>
              <a:t> </a:t>
            </a:r>
            <a:r>
              <a:rPr lang="ru-RU" b="1" dirty="0"/>
              <a:t>Галина Геннадьевна</a:t>
            </a:r>
            <a:endParaRPr lang="ru-RU" dirty="0"/>
          </a:p>
          <a:p>
            <a:pPr algn="ctr"/>
            <a:r>
              <a:rPr lang="ru-RU" dirty="0"/>
              <a:t>заведующий кафедрой экологии</a:t>
            </a:r>
          </a:p>
          <a:p>
            <a:pPr algn="ctr"/>
            <a:r>
              <a:rPr lang="ru-RU" dirty="0"/>
              <a:t>факультета биологии и экологии,</a:t>
            </a:r>
          </a:p>
          <a:p>
            <a:pPr algn="ctr"/>
            <a:r>
              <a:rPr lang="ru-RU" dirty="0"/>
              <a:t>кандидат биологических наук, доцент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509824" y="159338"/>
            <a:ext cx="7091916" cy="76262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2643119" y="351579"/>
            <a:ext cx="5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Номинация «Кандидат наук»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99310" y="1200662"/>
            <a:ext cx="14820" cy="322248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399310" y="1782192"/>
            <a:ext cx="286202" cy="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99310" y="3065947"/>
            <a:ext cx="28620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16910" y="4412507"/>
            <a:ext cx="29011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15" name="Picture 2" descr="https://fhist.bspu.by/images/article/medium/nauchnoe--priznanie-70877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77" r="8971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1790">
            <a:off x="591299" y="269447"/>
            <a:ext cx="1524986" cy="80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" descr="Z:\IAC\DOC\Reports\Рейтинг ППС\Стенды\итоги 2019\фото\Янчуреви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2007" r="2402" b="2469"/>
          <a:stretch>
            <a:fillRect/>
          </a:stretch>
        </p:blipFill>
        <p:spPr bwMode="auto">
          <a:xfrm>
            <a:off x="1710386" y="1188060"/>
            <a:ext cx="840315" cy="105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F72D51E-C0EB-4663-B797-F734959E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94" y="2498608"/>
            <a:ext cx="812432" cy="10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3A08B496-A541-4180-8E87-7DCDA10B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2180" r="8858" b="12711"/>
          <a:stretch>
            <a:fillRect/>
          </a:stretch>
        </p:blipFill>
        <p:spPr bwMode="auto">
          <a:xfrm>
            <a:off x="1716013" y="3732218"/>
            <a:ext cx="815265" cy="111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3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45217" y="1320475"/>
            <a:ext cx="5383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1-е место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КОРНЕВА</a:t>
            </a:r>
            <a:r>
              <a:rPr lang="en-US" b="1" dirty="0"/>
              <a:t> </a:t>
            </a:r>
            <a:r>
              <a:rPr lang="ru-RU" b="1" dirty="0"/>
              <a:t>Елена Станиславовна</a:t>
            </a:r>
            <a:endParaRPr lang="ru-RU" dirty="0"/>
          </a:p>
          <a:p>
            <a:pPr algn="ctr"/>
            <a:r>
              <a:rPr lang="ru-RU" dirty="0"/>
              <a:t>старший преподаватель</a:t>
            </a:r>
            <a:r>
              <a:rPr lang="en-US" dirty="0"/>
              <a:t> </a:t>
            </a:r>
            <a:r>
              <a:rPr lang="ru-RU" dirty="0"/>
              <a:t>кафедры международного права</a:t>
            </a:r>
            <a:r>
              <a:rPr lang="en-US" dirty="0"/>
              <a:t> </a:t>
            </a:r>
            <a:r>
              <a:rPr lang="ru-RU" dirty="0"/>
              <a:t>юридического факультета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45217" y="2545404"/>
            <a:ext cx="551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2-е место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КОЛЕСНИК Ирина Михайловна</a:t>
            </a:r>
            <a:endParaRPr lang="ru-RU" dirty="0"/>
          </a:p>
          <a:p>
            <a:pPr algn="ctr"/>
            <a:r>
              <a:rPr lang="ru-RU" dirty="0"/>
              <a:t>старший преподаватель кафедры экологии</a:t>
            </a:r>
          </a:p>
          <a:p>
            <a:pPr algn="ctr"/>
            <a:r>
              <a:rPr lang="ru-RU" dirty="0"/>
              <a:t>факультета биологии и экологии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043" y="3795734"/>
            <a:ext cx="538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3-е место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ГАБЕЦ Наталья Сергеевна</a:t>
            </a:r>
            <a:endParaRPr lang="ru-RU" dirty="0"/>
          </a:p>
          <a:p>
            <a:pPr algn="ctr"/>
            <a:r>
              <a:rPr lang="ru-RU" dirty="0"/>
              <a:t>старший преподаватель</a:t>
            </a:r>
            <a:r>
              <a:rPr lang="en-US" dirty="0"/>
              <a:t> </a:t>
            </a:r>
            <a:r>
              <a:rPr lang="ru-RU" dirty="0"/>
              <a:t>кафедры международного права</a:t>
            </a:r>
          </a:p>
          <a:p>
            <a:pPr algn="ctr"/>
            <a:r>
              <a:rPr lang="ru-RU" dirty="0"/>
              <a:t>юридического факультета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509824" y="159338"/>
            <a:ext cx="7091916" cy="76262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1998921" y="351579"/>
            <a:ext cx="66028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Номинация «Преподаватель без ученой степени»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99310" y="1200662"/>
            <a:ext cx="17600" cy="33181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399310" y="1824724"/>
            <a:ext cx="286202" cy="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99310" y="3151011"/>
            <a:ext cx="28620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16910" y="4518837"/>
            <a:ext cx="29011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5" b="89690" l="7400" r="70000">
                        <a14:foregroundMark x1="10300" y1="24723" x2="10300" y2="24723"/>
                        <a14:foregroundMark x1="10100" y1="24723" x2="14800" y2="16075"/>
                        <a14:foregroundMark x1="15700" y1="15743" x2="23000" y2="13082"/>
                        <a14:foregroundMark x1="23300" y1="13082" x2="32200" y2="1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5" y="107040"/>
            <a:ext cx="1790703" cy="1615215"/>
          </a:xfrm>
          <a:prstGeom prst="rect">
            <a:avLst/>
          </a:prstGeom>
        </p:spPr>
      </p:pic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4205" r="9200" b="29858"/>
          <a:stretch>
            <a:fillRect/>
          </a:stretch>
        </p:blipFill>
        <p:spPr bwMode="auto">
          <a:xfrm>
            <a:off x="1685512" y="1218326"/>
            <a:ext cx="893342" cy="11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4BA3E0-68BC-4E80-818D-25C0E83D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52" y="2517160"/>
            <a:ext cx="858026" cy="11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93619D-20C3-4DD7-89AE-96963FD4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4790" r="8757" b="23460"/>
          <a:stretch>
            <a:fillRect/>
          </a:stretch>
        </p:blipFill>
        <p:spPr bwMode="auto">
          <a:xfrm>
            <a:off x="1697320" y="3799670"/>
            <a:ext cx="953217" cy="10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7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0045" y="1111680"/>
            <a:ext cx="55916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1-е место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ЛАВЫШ</a:t>
            </a:r>
            <a:r>
              <a:rPr lang="en-US" b="1" dirty="0"/>
              <a:t> </a:t>
            </a:r>
            <a:r>
              <a:rPr lang="ru-RU" b="1" dirty="0"/>
              <a:t>Андрей Валентинович</a:t>
            </a:r>
            <a:endParaRPr lang="ru-RU" dirty="0"/>
          </a:p>
          <a:p>
            <a:pPr algn="ctr"/>
            <a:r>
              <a:rPr lang="ru-RU" dirty="0"/>
              <a:t>доцент кафедры общей физики </a:t>
            </a:r>
          </a:p>
          <a:p>
            <a:pPr algn="ctr"/>
            <a:r>
              <a:rPr lang="ru-RU" dirty="0"/>
              <a:t>физико-технического факультета,</a:t>
            </a:r>
          </a:p>
          <a:p>
            <a:pPr algn="ctr"/>
            <a:r>
              <a:rPr lang="ru-RU" dirty="0"/>
              <a:t>кандидат физико-математических наук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9124" y="2369022"/>
            <a:ext cx="5513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2-е место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КУРЬЯН</a:t>
            </a:r>
            <a:r>
              <a:rPr lang="en-US" b="1" dirty="0"/>
              <a:t> </a:t>
            </a:r>
            <a:r>
              <a:rPr lang="ru-RU" b="1" dirty="0"/>
              <a:t>Николай Николаевич</a:t>
            </a:r>
            <a:endParaRPr lang="ru-RU" dirty="0"/>
          </a:p>
          <a:p>
            <a:pPr algn="ctr"/>
            <a:r>
              <a:rPr lang="ru-RU" dirty="0"/>
              <a:t>старший преподаватель </a:t>
            </a:r>
          </a:p>
          <a:p>
            <a:pPr algn="ctr"/>
            <a:r>
              <a:rPr lang="ru-RU" dirty="0"/>
              <a:t>кафедры современных технологий программирования </a:t>
            </a:r>
          </a:p>
          <a:p>
            <a:pPr algn="ctr"/>
            <a:r>
              <a:rPr lang="ru-RU" dirty="0"/>
              <a:t>факультета математики и информатики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3553" y="3599167"/>
            <a:ext cx="5284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3-е место</a:t>
            </a:r>
          </a:p>
          <a:p>
            <a:pPr algn="ctr"/>
            <a:r>
              <a:rPr lang="ru-RU" b="1" dirty="0"/>
              <a:t>ГАВРИЛИК Оксана Николаевна</a:t>
            </a:r>
            <a:endParaRPr lang="ru-RU" dirty="0"/>
          </a:p>
          <a:p>
            <a:pPr algn="ctr"/>
            <a:r>
              <a:rPr lang="ru-RU" dirty="0"/>
              <a:t>доцент кафедры социологии и специальных социологических дисциплин </a:t>
            </a:r>
          </a:p>
          <a:p>
            <a:pPr algn="ctr"/>
            <a:r>
              <a:rPr lang="ru-RU" dirty="0"/>
              <a:t>факультета истории, коммуникации и туризма,</a:t>
            </a:r>
          </a:p>
          <a:p>
            <a:pPr algn="ctr"/>
            <a:r>
              <a:rPr lang="ru-RU" dirty="0"/>
              <a:t>кандидат социологических наук, доцент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509824" y="159338"/>
            <a:ext cx="7091916" cy="76262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2643119" y="351579"/>
            <a:ext cx="5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Номинация «Молодой ученый»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1419690" y="1200662"/>
            <a:ext cx="11519" cy="313503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420576" y="1771559"/>
            <a:ext cx="286202" cy="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431209" y="3087213"/>
            <a:ext cx="28620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31209" y="4335698"/>
            <a:ext cx="29011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800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4" y="6103"/>
            <a:ext cx="1194559" cy="119455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 descr="Лавыш Андрей Валентинович">
            <a:extLst>
              <a:ext uri="{FF2B5EF4-FFF2-40B4-BE49-F238E27FC236}">
                <a16:creationId xmlns="" xmlns:a16="http://schemas.microsoft.com/office/drawing/2014/main" id="{E986B5B9-C47E-4940-AE2D-95BF3B59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78" y="1171531"/>
            <a:ext cx="796950" cy="116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AF85AE-C0B7-4CBE-B1A4-48255929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15" y="2498612"/>
            <a:ext cx="811436" cy="10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Гаврилик Оксана Николаевна">
            <a:extLst>
              <a:ext uri="{FF2B5EF4-FFF2-40B4-BE49-F238E27FC236}">
                <a16:creationId xmlns="" xmlns:a16="http://schemas.microsoft.com/office/drawing/2014/main" id="{853862F6-652C-4935-8A2E-CB6D60B3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11" y="3743195"/>
            <a:ext cx="811436" cy="106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7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hape 402"/>
          <p:cNvSpPr txBox="1">
            <a:spLocks/>
          </p:cNvSpPr>
          <p:nvPr/>
        </p:nvSpPr>
        <p:spPr bwMode="auto">
          <a:xfrm>
            <a:off x="1555750" y="-5518"/>
            <a:ext cx="747553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90" tIns="38883" rIns="77790" bIns="38883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3100" b="1" dirty="0">
                <a:solidFill>
                  <a:srgbClr val="002060"/>
                </a:solidFill>
                <a:latin typeface="Candara" pitchFamily="34" charset="0"/>
                <a:sym typeface="Calibri" pitchFamily="34" charset="0"/>
              </a:rPr>
              <a:t>Рейтинг кафедр</a:t>
            </a: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5150831" y="2727979"/>
            <a:ext cx="3733198" cy="10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sz="1600" dirty="0"/>
              <a:t>заведующий кафедрой –</a:t>
            </a:r>
          </a:p>
          <a:p>
            <a:pPr algn="ctr"/>
            <a:r>
              <a:rPr lang="ru-RU" sz="1600" dirty="0" err="1"/>
              <a:t>Корлюкова</a:t>
            </a:r>
            <a:r>
              <a:rPr lang="ru-RU" sz="1600" dirty="0"/>
              <a:t> Ирина Александровна,</a:t>
            </a:r>
            <a:r>
              <a:rPr lang="ru-RU" sz="1600" b="1" dirty="0"/>
              <a:t> </a:t>
            </a:r>
            <a:endParaRPr lang="ru-RU" sz="1600" dirty="0"/>
          </a:p>
          <a:p>
            <a:pPr algn="ctr"/>
            <a:r>
              <a:rPr lang="ru-RU" sz="1600" dirty="0"/>
              <a:t>кандидат физико-математических наук, доцент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297775" y="847857"/>
            <a:ext cx="8408778" cy="486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77925" tIns="38963" rIns="77925" bIns="38963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2250831" y="901103"/>
            <a:ext cx="6327834" cy="44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be-BY" sz="2400" b="1" dirty="0"/>
              <a:t>Учебная деятельность</a:t>
            </a:r>
            <a:endParaRPr lang="en-US" sz="2400" dirty="0"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729391" y="3141419"/>
            <a:ext cx="324709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V="1">
            <a:off x="722261" y="2158393"/>
            <a:ext cx="331839" cy="228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729391" y="1724360"/>
            <a:ext cx="859" cy="252379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735574" y="4248150"/>
            <a:ext cx="318526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980" y="1881783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06732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60" y="3995062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Maria\Продукция\01 слайд\Миссия стенд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1078" y="4862247"/>
            <a:ext cx="4792922" cy="2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428516"/>
            <a:ext cx="2073349" cy="1295843"/>
          </a:xfrm>
          <a:prstGeom prst="rect">
            <a:avLst/>
          </a:prstGeom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899114" y="1613979"/>
            <a:ext cx="3733198" cy="115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1-е место </a:t>
            </a:r>
          </a:p>
          <a:p>
            <a:pPr algn="ctr"/>
            <a:r>
              <a:rPr lang="ru-RU" b="1" dirty="0"/>
              <a:t>Кафедра системного программирования и компьютерной безопасности</a:t>
            </a:r>
            <a:endParaRPr lang="ru-RU" dirty="0"/>
          </a:p>
          <a:p>
            <a:pPr algn="ctr"/>
            <a:r>
              <a:rPr lang="ru-RU" dirty="0"/>
              <a:t>факультета математики и информатики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9379" y="1627937"/>
            <a:ext cx="3316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заведующий кафедрой –</a:t>
            </a:r>
          </a:p>
          <a:p>
            <a:pPr algn="ctr"/>
            <a:r>
              <a:rPr lang="ru-RU" sz="1600" dirty="0" err="1"/>
              <a:t>Кадан</a:t>
            </a:r>
            <a:r>
              <a:rPr lang="ru-RU" sz="1600" dirty="0"/>
              <a:t> Александр Михайлович,</a:t>
            </a:r>
            <a:r>
              <a:rPr lang="ru-RU" sz="1600" b="1" dirty="0"/>
              <a:t> </a:t>
            </a:r>
            <a:endParaRPr lang="ru-RU" sz="1600" dirty="0"/>
          </a:p>
          <a:p>
            <a:pPr algn="ctr"/>
            <a:r>
              <a:rPr lang="ru-RU" sz="1600" dirty="0"/>
              <a:t>кандидат технических наук, доцент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973649" y="2774324"/>
            <a:ext cx="3495359" cy="9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2-е место </a:t>
            </a:r>
          </a:p>
          <a:p>
            <a:pPr algn="ctr"/>
            <a:r>
              <a:rPr lang="ru-RU" b="1" dirty="0"/>
              <a:t>Кафедра современных технологий довузовского образования</a:t>
            </a:r>
            <a:endParaRPr lang="ru-RU" dirty="0"/>
          </a:p>
          <a:p>
            <a:pPr algn="ctr"/>
            <a:r>
              <a:rPr lang="ru-RU" dirty="0"/>
              <a:t>факультета довузовской подготовки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003307" y="3755777"/>
            <a:ext cx="3465701" cy="115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3-е место </a:t>
            </a:r>
          </a:p>
          <a:p>
            <a:pPr algn="ctr"/>
            <a:r>
              <a:rPr lang="ru-RU" b="1" dirty="0"/>
              <a:t>Кафедра фундаментальной и прикладной математики</a:t>
            </a:r>
            <a:endParaRPr lang="ru-RU" dirty="0"/>
          </a:p>
          <a:p>
            <a:pPr algn="ctr"/>
            <a:r>
              <a:rPr lang="ru-RU" dirty="0"/>
              <a:t>факультета математики и информатики</a:t>
            </a:r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1686" y="3780752"/>
            <a:ext cx="3642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заведующий кафедрой – </a:t>
            </a:r>
          </a:p>
          <a:p>
            <a:pPr algn="ctr"/>
            <a:r>
              <a:rPr lang="ru-RU" sz="1600" dirty="0" err="1"/>
              <a:t>Ровба</a:t>
            </a:r>
            <a:r>
              <a:rPr lang="ru-RU" sz="1600" dirty="0"/>
              <a:t> Евгений Алексеевич, </a:t>
            </a:r>
          </a:p>
          <a:p>
            <a:pPr algn="ctr"/>
            <a:r>
              <a:rPr lang="ru-RU" sz="1600" dirty="0"/>
              <a:t>доктор физико-математических наук, профессор </a:t>
            </a:r>
          </a:p>
        </p:txBody>
      </p:sp>
    </p:spTree>
    <p:extLst>
      <p:ext uri="{BB962C8B-B14F-4D97-AF65-F5344CB8AC3E}">
        <p14:creationId xmlns:p14="http://schemas.microsoft.com/office/powerpoint/2010/main" val="292238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hape 402"/>
          <p:cNvSpPr txBox="1">
            <a:spLocks/>
          </p:cNvSpPr>
          <p:nvPr/>
        </p:nvSpPr>
        <p:spPr bwMode="auto">
          <a:xfrm>
            <a:off x="1555750" y="-5518"/>
            <a:ext cx="747553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90" tIns="38883" rIns="77790" bIns="38883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3100" b="1" dirty="0">
                <a:solidFill>
                  <a:srgbClr val="002060"/>
                </a:solidFill>
                <a:latin typeface="Candara" pitchFamily="34" charset="0"/>
                <a:sym typeface="Calibri" pitchFamily="34" charset="0"/>
              </a:rPr>
              <a:t>Рейтинг кафедр</a:t>
            </a: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5150832" y="2615825"/>
            <a:ext cx="3733198" cy="9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dirty="0"/>
              <a:t>заведующий кафедрой –  </a:t>
            </a:r>
          </a:p>
          <a:p>
            <a:pPr algn="ctr"/>
            <a:r>
              <a:rPr lang="ru-RU" dirty="0"/>
              <a:t>Иванов Алексей Юрьевич,</a:t>
            </a:r>
          </a:p>
          <a:p>
            <a:pPr algn="ctr"/>
            <a:r>
              <a:rPr lang="ru-RU" dirty="0"/>
              <a:t>доктор физико-математических наук, профессор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297775" y="847857"/>
            <a:ext cx="8408778" cy="486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77925" tIns="38963" rIns="77925" bIns="38963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2126512" y="943635"/>
            <a:ext cx="6580041" cy="32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be-BY" sz="1600" b="1" dirty="0"/>
              <a:t>Научно-исследовательская и инновационная деятельность</a:t>
            </a:r>
            <a:endParaRPr lang="en-US" sz="1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30843" y="3020471"/>
            <a:ext cx="25767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30843" y="2084472"/>
            <a:ext cx="294358" cy="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0843" y="1724360"/>
            <a:ext cx="1" cy="2426298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0844" y="4150658"/>
            <a:ext cx="26773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60" y="1810384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871" y="2820817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O_chevron001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357" y="3916329"/>
            <a:ext cx="467458" cy="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Maria\Продукция\01 слайд\Миссия стенд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1078" y="4862247"/>
            <a:ext cx="4792922" cy="2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001458" y="1654787"/>
            <a:ext cx="3521983" cy="7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1-е место </a:t>
            </a:r>
          </a:p>
          <a:p>
            <a:pPr algn="ctr"/>
            <a:r>
              <a:rPr lang="ru-RU" b="1" dirty="0"/>
              <a:t>Кафедра общей физики</a:t>
            </a:r>
            <a:endParaRPr lang="ru-RU" dirty="0"/>
          </a:p>
          <a:p>
            <a:pPr algn="ctr"/>
            <a:r>
              <a:rPr lang="ru-RU" dirty="0"/>
              <a:t>физико-технического факультета</a:t>
            </a:r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9379" y="1604728"/>
            <a:ext cx="3316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заведующий кафедрой –</a:t>
            </a:r>
          </a:p>
          <a:p>
            <a:pPr algn="ctr"/>
            <a:r>
              <a:rPr lang="ru-RU" dirty="0" err="1"/>
              <a:t>Маскевич</a:t>
            </a:r>
            <a:r>
              <a:rPr lang="ru-RU" dirty="0"/>
              <a:t> Александр Александрович,</a:t>
            </a:r>
          </a:p>
          <a:p>
            <a:pPr algn="ctr"/>
            <a:r>
              <a:rPr lang="ru-RU" dirty="0"/>
              <a:t>доктор физико-математических наук, доцент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077306" y="2539740"/>
            <a:ext cx="3531153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2-е место </a:t>
            </a:r>
          </a:p>
          <a:p>
            <a:pPr algn="ctr"/>
            <a:r>
              <a:rPr lang="ru-RU" b="1" dirty="0"/>
              <a:t>Кафедра теоритической физики и теплотехники</a:t>
            </a:r>
            <a:endParaRPr lang="ru-RU" dirty="0"/>
          </a:p>
          <a:p>
            <a:pPr algn="ctr"/>
            <a:r>
              <a:rPr lang="ru-RU" dirty="0"/>
              <a:t>физико-технического факультета</a:t>
            </a:r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010750" y="3724782"/>
            <a:ext cx="3465701" cy="7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02" tIns="38900" rIns="77802" bIns="38900">
            <a:spAutoFit/>
          </a:bodyPr>
          <a:lstStyle/>
          <a:p>
            <a:pPr algn="ctr"/>
            <a:r>
              <a:rPr lang="ru-RU" altLang="ru-RU" b="1" dirty="0">
                <a:solidFill>
                  <a:srgbClr val="700000"/>
                </a:solidFill>
              </a:rPr>
              <a:t>3-е место</a:t>
            </a:r>
          </a:p>
          <a:p>
            <a:pPr algn="ctr"/>
            <a:r>
              <a:rPr lang="ru-RU" b="1" dirty="0"/>
              <a:t>Кафедра экологии</a:t>
            </a:r>
            <a:endParaRPr lang="ru-RU" dirty="0"/>
          </a:p>
          <a:p>
            <a:pPr algn="ctr"/>
            <a:r>
              <a:rPr lang="ru-RU" dirty="0"/>
              <a:t>факультета биологии и экологии</a:t>
            </a:r>
            <a:endParaRPr lang="ru-RU" altLang="ru-RU" b="1" dirty="0">
              <a:solidFill>
                <a:srgbClr val="7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9570" y="3671361"/>
            <a:ext cx="3555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заведующий кафедрой –</a:t>
            </a:r>
          </a:p>
          <a:p>
            <a:pPr algn="ctr"/>
            <a:r>
              <a:rPr lang="ru-RU" dirty="0"/>
              <a:t>Юхневич Галина Геннадьевна, </a:t>
            </a:r>
          </a:p>
          <a:p>
            <a:pPr algn="ctr"/>
            <a:r>
              <a:rPr lang="ru-RU" dirty="0"/>
              <a:t>кандидат биологических наук, доцент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4" l="0" r="51475">
                        <a14:foregroundMark x1="2474" y1="50433" x2="1713" y2="53380"/>
                        <a14:foregroundMark x1="31304" y1="15945" x2="32826" y2="20624"/>
                        <a14:foregroundMark x1="38249" y1="75390" x2="38630" y2="7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88"/>
          <a:stretch/>
        </p:blipFill>
        <p:spPr>
          <a:xfrm>
            <a:off x="563354" y="410846"/>
            <a:ext cx="1276079" cy="13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47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607</Words>
  <Application>Microsoft Office PowerPoint</Application>
  <PresentationFormat>Экран (16:9)</PresentationFormat>
  <Paragraphs>160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Candara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ГрГУ имени Янки Купалы</dc:title>
  <dc:creator>aids</dc:creator>
  <cp:lastModifiedBy>СКЕРСЬ МАРИЯ АНТОНОВНА</cp:lastModifiedBy>
  <cp:revision>473</cp:revision>
  <cp:lastPrinted>2016-09-02T10:53:25Z</cp:lastPrinted>
  <dcterms:modified xsi:type="dcterms:W3CDTF">2021-03-17T06:00:05Z</dcterms:modified>
</cp:coreProperties>
</file>